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7"/>
  </p:notesMasterIdLst>
  <p:sldIdLst>
    <p:sldId id="256" r:id="rId16"/>
    <p:sldId id="257" r:id="rId20"/>
    <p:sldId id="258" r:id="rId22"/>
    <p:sldId id="259" r:id="rId24"/>
    <p:sldId id="260" r:id="rId26"/>
    <p:sldId id="261" r:id="rId28"/>
    <p:sldId id="262" r:id="rId30"/>
    <p:sldId id="263" r:id="rId32"/>
    <p:sldId id="264" r:id="rId34"/>
    <p:sldId id="265" r:id="rId36"/>
    <p:sldId id="266" r:id="rId38"/>
    <p:sldId id="267" r:id="rId40"/>
    <p:sldId id="268" r:id="rId42"/>
    <p:sldId id="269" r:id="rId44"/>
    <p:sldId id="270" r:id="rId46"/>
    <p:sldId id="271" r:id="rId48"/>
    <p:sldId id="272" r:id="rId50"/>
    <p:sldId id="273" r:id="rId52"/>
    <p:sldId id="274" r:id="rId53"/>
    <p:sldId id="275" r:id="rId54"/>
    <p:sldId id="276" r:id="rId55"/>
    <p:sldId id="277" r:id="rId56"/>
    <p:sldId id="278" r:id="rId58"/>
    <p:sldId id="279" r:id="rId6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uli Black" charset="1" panose="00000A00000000000000"/>
      <p:regular r:id="rId10"/>
    </p:embeddedFont>
    <p:embeddedFont>
      <p:font typeface="Muli Black Italics" charset="1" panose="00000A00000000000000"/>
      <p:regular r:id="rId11"/>
    </p:embeddedFont>
    <p:embeddedFont>
      <p:font typeface="Roboto Mono Regular" charset="1" panose="00000000000000000000"/>
      <p:regular r:id="rId12"/>
    </p:embeddedFont>
    <p:embeddedFont>
      <p:font typeface="Roboto Mono Regular Bold" charset="1" panose="00000000000000000000"/>
      <p:regular r:id="rId13"/>
    </p:embeddedFont>
    <p:embeddedFont>
      <p:font typeface="Roboto Mono Regular Italics" charset="1" panose="00000000000000000000"/>
      <p:regular r:id="rId14"/>
    </p:embeddedFont>
    <p:embeddedFont>
      <p:font typeface="Roboto Mono Regular Bold Italics" charset="1" panose="000000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slides/slide1.xml" Type="http://schemas.openxmlformats.org/officeDocument/2006/relationships/slide"/><Relationship Id="rId17" Target="notesMasters/notesMaster1.xml" Type="http://schemas.openxmlformats.org/officeDocument/2006/relationships/notesMaster"/><Relationship Id="rId18" Target="theme/theme2.xml" Type="http://schemas.openxmlformats.org/officeDocument/2006/relationships/theme"/><Relationship Id="rId19" Target="notesSlides/notesSlide1.xml" Type="http://schemas.openxmlformats.org/officeDocument/2006/relationships/notesSlide"/><Relationship Id="rId2" Target="presProps.xml" Type="http://schemas.openxmlformats.org/officeDocument/2006/relationships/presProps"/><Relationship Id="rId20" Target="slides/slide2.xml" Type="http://schemas.openxmlformats.org/officeDocument/2006/relationships/slide"/><Relationship Id="rId21" Target="notesSlides/notesSlide2.xml" Type="http://schemas.openxmlformats.org/officeDocument/2006/relationships/notesSlide"/><Relationship Id="rId22" Target="slides/slide3.xml" Type="http://schemas.openxmlformats.org/officeDocument/2006/relationships/slide"/><Relationship Id="rId23" Target="notesSlides/notesSlide3.xml" Type="http://schemas.openxmlformats.org/officeDocument/2006/relationships/notesSlide"/><Relationship Id="rId24" Target="slides/slide4.xml" Type="http://schemas.openxmlformats.org/officeDocument/2006/relationships/slide"/><Relationship Id="rId25" Target="notesSlides/notesSlide4.xml" Type="http://schemas.openxmlformats.org/officeDocument/2006/relationships/notesSlide"/><Relationship Id="rId26" Target="slides/slide5.xml" Type="http://schemas.openxmlformats.org/officeDocument/2006/relationships/slide"/><Relationship Id="rId27" Target="notesSlides/notesSlide5.xml" Type="http://schemas.openxmlformats.org/officeDocument/2006/relationships/notesSlide"/><Relationship Id="rId28" Target="slides/slide6.xml" Type="http://schemas.openxmlformats.org/officeDocument/2006/relationships/slide"/><Relationship Id="rId29" Target="notesSlides/notesSlide6.xml" Type="http://schemas.openxmlformats.org/officeDocument/2006/relationships/notesSlide"/><Relationship Id="rId3" Target="viewProps.xml" Type="http://schemas.openxmlformats.org/officeDocument/2006/relationships/viewProps"/><Relationship Id="rId30" Target="slides/slide7.xml" Type="http://schemas.openxmlformats.org/officeDocument/2006/relationships/slide"/><Relationship Id="rId31" Target="notesSlides/notesSlide7.xml" Type="http://schemas.openxmlformats.org/officeDocument/2006/relationships/notesSlide"/><Relationship Id="rId32" Target="slides/slide8.xml" Type="http://schemas.openxmlformats.org/officeDocument/2006/relationships/slide"/><Relationship Id="rId33" Target="notesSlides/notesSlide8.xml" Type="http://schemas.openxmlformats.org/officeDocument/2006/relationships/notesSlide"/><Relationship Id="rId34" Target="slides/slide9.xml" Type="http://schemas.openxmlformats.org/officeDocument/2006/relationships/slide"/><Relationship Id="rId35" Target="notesSlides/notesSlide9.xml" Type="http://schemas.openxmlformats.org/officeDocument/2006/relationships/notesSlide"/><Relationship Id="rId36" Target="slides/slide10.xml" Type="http://schemas.openxmlformats.org/officeDocument/2006/relationships/slide"/><Relationship Id="rId37" Target="notesSlides/notesSlide10.xml" Type="http://schemas.openxmlformats.org/officeDocument/2006/relationships/notesSlide"/><Relationship Id="rId38" Target="slides/slide11.xml" Type="http://schemas.openxmlformats.org/officeDocument/2006/relationships/slide"/><Relationship Id="rId39" Target="notesSlides/notesSlide11.xml" Type="http://schemas.openxmlformats.org/officeDocument/2006/relationships/notesSlide"/><Relationship Id="rId4" Target="theme/theme1.xml" Type="http://schemas.openxmlformats.org/officeDocument/2006/relationships/theme"/><Relationship Id="rId40" Target="slides/slide12.xml" Type="http://schemas.openxmlformats.org/officeDocument/2006/relationships/slide"/><Relationship Id="rId41" Target="notesSlides/notesSlide12.xml" Type="http://schemas.openxmlformats.org/officeDocument/2006/relationships/notesSlide"/><Relationship Id="rId42" Target="slides/slide13.xml" Type="http://schemas.openxmlformats.org/officeDocument/2006/relationships/slide"/><Relationship Id="rId43" Target="notesSlides/notesSlide13.xml" Type="http://schemas.openxmlformats.org/officeDocument/2006/relationships/notesSlide"/><Relationship Id="rId44" Target="slides/slide14.xml" Type="http://schemas.openxmlformats.org/officeDocument/2006/relationships/slide"/><Relationship Id="rId45" Target="notesSlides/notesSlide14.xml" Type="http://schemas.openxmlformats.org/officeDocument/2006/relationships/notesSlide"/><Relationship Id="rId46" Target="slides/slide15.xml" Type="http://schemas.openxmlformats.org/officeDocument/2006/relationships/slide"/><Relationship Id="rId47" Target="notesSlides/notesSlide15.xml" Type="http://schemas.openxmlformats.org/officeDocument/2006/relationships/notesSlide"/><Relationship Id="rId48" Target="slides/slide16.xml" Type="http://schemas.openxmlformats.org/officeDocument/2006/relationships/slide"/><Relationship Id="rId49" Target="notesSlides/notesSlide16.xml" Type="http://schemas.openxmlformats.org/officeDocument/2006/relationships/notesSlide"/><Relationship Id="rId5" Target="tableStyles.xml" Type="http://schemas.openxmlformats.org/officeDocument/2006/relationships/tableStyles"/><Relationship Id="rId50" Target="slides/slide17.xml" Type="http://schemas.openxmlformats.org/officeDocument/2006/relationships/slide"/><Relationship Id="rId51" Target="notesSlides/notesSlide17.xml" Type="http://schemas.openxmlformats.org/officeDocument/2006/relationships/notesSlide"/><Relationship Id="rId52" Target="slides/slide18.xml" Type="http://schemas.openxmlformats.org/officeDocument/2006/relationships/slide"/><Relationship Id="rId53" Target="slides/slide19.xml" Type="http://schemas.openxmlformats.org/officeDocument/2006/relationships/slide"/><Relationship Id="rId54" Target="slides/slide20.xml" Type="http://schemas.openxmlformats.org/officeDocument/2006/relationships/slide"/><Relationship Id="rId55" Target="slides/slide21.xml" Type="http://schemas.openxmlformats.org/officeDocument/2006/relationships/slide"/><Relationship Id="rId56" Target="slides/slide22.xml" Type="http://schemas.openxmlformats.org/officeDocument/2006/relationships/slide"/><Relationship Id="rId57" Target="notesSlides/notesSlide18.xml" Type="http://schemas.openxmlformats.org/officeDocument/2006/relationships/notesSlide"/><Relationship Id="rId58" Target="slides/slide23.xml" Type="http://schemas.openxmlformats.org/officeDocument/2006/relationships/slide"/><Relationship Id="rId59" Target="notesSlides/notesSlide19.xml" Type="http://schemas.openxmlformats.org/officeDocument/2006/relationships/notesSlide"/><Relationship Id="rId6" Target="fonts/font6.fntdata" Type="http://schemas.openxmlformats.org/officeDocument/2006/relationships/font"/><Relationship Id="rId60" Target="slides/slide24.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1) Sample Collection [FRED] / Practical Motivation [hype towards ML, explore and see if predictive models are really that good]</a:t>
            </a:r>
          </a:p>
          <a:p>
            <a:pPr lvl="0"/>
            <a:r>
              <a:rPr lang="en-US"/>
              <a:t/>
            </a:r>
          </a:p>
          <a:p>
            <a:pPr lvl="0"/>
            <a:r>
              <a:rPr lang="en-US"/>
              <a:t>2) Data Preparation [LSTM &amp; its accuracy and df_full] / Problem Formulation [Determine whether accuracy of traditional prediction model is reliable ie. can it sustain profits]</a:t>
            </a:r>
          </a:p>
          <a:p>
            <a:pPr lvl="0"/>
            <a:r>
              <a:rPr lang="en-US"/>
              <a:t/>
            </a:r>
          </a:p>
          <a:p>
            <a:pPr lvl="0"/>
            <a:r>
              <a:rPr lang="en-US"/>
              <a:t>3) Exploratory Analysis / Statistical Description [time series graph, heatmap of correlations]</a:t>
            </a:r>
          </a:p>
          <a:p>
            <a:pPr lvl="0"/>
            <a:r>
              <a:rPr lang="en-US"/>
              <a:t/>
            </a:r>
          </a:p>
          <a:p>
            <a:pPr lvl="0"/>
            <a:r>
              <a:rPr lang="en-US"/>
              <a:t>4) Analytic Visualization [de-trend] / Pattern Recognition </a:t>
            </a:r>
          </a:p>
          <a:p>
            <a:pPr lvl="0"/>
            <a:r>
              <a:rPr lang="en-US"/>
              <a:t/>
            </a:r>
          </a:p>
          <a:p>
            <a:pPr lvl="0"/>
            <a:r>
              <a:rPr lang="en-US"/>
              <a:t>5) Algorithmic Optimisation / Machine Learning [Polynomial Regression]</a:t>
            </a:r>
          </a:p>
          <a:p>
            <a:pPr lvl="0"/>
            <a:r>
              <a:rPr lang="en-US"/>
              <a:t/>
            </a:r>
          </a:p>
          <a:p>
            <a:pPr lvl="0"/>
            <a:r>
              <a:rPr lang="en-US"/>
              <a:t>6) Info Presentation / Statistical Inference  [Compare &amp; Contrast]</a:t>
            </a:r>
          </a:p>
          <a:p>
            <a:pPr lvl="0"/>
            <a:r>
              <a:rPr lang="en-US"/>
              <a:t/>
            </a:r>
          </a:p>
          <a:p>
            <a:pPr lvl="0"/>
            <a:r>
              <a:rPr lang="en-US"/>
              <a:t>7) Ethical Consideration / Intelligent Decision [Past is not an indication of the future, put more importance on understanding economic situations and market sentiment]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Show how correlations and their rankings vary before and after detrending - importance of detrending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By focusing on these top-correlated features, we ran the model several times with different combinations of these features,  and found that the most reliable results are achieved when these 5 features.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For polynomial degree, the lowest MSE (from test set) is achieved at polynomial degree 2.</a:t>
            </a:r>
          </a:p>
          <a:p>
            <a:pPr lvl="0"/>
            <a:r>
              <a:rPr lang="en-US"/>
              <a:t>Beyond degree 2, we see overfitting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Running 1001 regressions took less than 15sec</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For polynomial degree, the lowest MSE (from test set) is achieved at polynomial degree 2.</a:t>
            </a:r>
          </a:p>
          <a:p>
            <a:pPr lvl="0"/>
            <a:r>
              <a:rPr lang="en-US"/>
              <a:t>Beyond degree 2, we see overfitting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Here you see our test set results from the train-test-split with median train R^2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Here you see our test set results from the train-test-split with median train MSE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For LSTM, we were only able to run 20 models, as each run already took 1-2min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In conclusion, it is undoubted that our regression model far outperforms LSTM</a:t>
            </a:r>
          </a:p>
          <a:p>
            <a:pPr lvl="0"/>
            <a:r>
              <a:rPr lang="en-US"/>
              <a:t/>
            </a:r>
          </a:p>
          <a:p>
            <a:pPr lvl="0"/>
            <a:r>
              <a:rPr lang="en-US"/>
              <a:t>So how does this address our formulated problem?</a:t>
            </a:r>
          </a:p>
          <a:p>
            <a:pPr lvl="0"/>
            <a:r>
              <a:rPr lang="en-US"/>
              <a:t/>
            </a:r>
          </a:p>
          <a:p>
            <a:pPr lvl="0"/>
            <a:r>
              <a:rPr lang="en-US"/>
              <a:t>We identified a weakness of LSTM - it fully relies on past data to predict the future.</a:t>
            </a:r>
          </a:p>
          <a:p>
            <a:pPr lvl="0"/>
            <a:r>
              <a:rPr lang="en-US"/>
              <a:t>But often times, the past is not a good indicator of the future, more so due to the stock market's volatile nature</a:t>
            </a:r>
          </a:p>
          <a:p>
            <a:pPr lvl="0"/>
            <a:r>
              <a:rPr lang="en-US"/>
              <a:t/>
            </a:r>
          </a:p>
          <a:p>
            <a:pPr lvl="0"/>
            <a:r>
              <a:rPr lang="en-US"/>
              <a:t>Our multiple polynomial regression, on the other hand, collects current economic indicators and uses these as an indicator of future performance, which turned out to achieve much better results.</a:t>
            </a:r>
          </a:p>
          <a:p>
            <a:pPr lvl="0"/>
            <a:r>
              <a:rPr lang="en-US"/>
              <a:t/>
            </a:r>
          </a:p>
          <a:p>
            <a:pPr lvl="0"/>
            <a:r>
              <a:rPr lang="en-US"/>
              <a:t>This is because by understanding the relationship between econ indicators and stock price, our regression model is able to take into account of external factors like the econ situation and market sentiment of a country, which impact stock prices much more than past trends.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1) Based on these insights (from previous slide), we recommend designing a predictive model that takes both past trends and current economic situations as predictors</a:t>
            </a:r>
          </a:p>
          <a:p>
            <a:pPr lvl="0"/>
            <a:r>
              <a:rPr lang="en-US"/>
              <a:t>2) Use weekly/daily data instead of quarterly/monthly data for more precise results i.e. quarterly/monthly data (e.g. GDP) can be converted to weekly/daily data by repeating the same values within the same quarter/month</a:t>
            </a:r>
          </a:p>
          <a:p>
            <a:pPr lvl="0"/>
            <a:r>
              <a:rPr lang="en-US"/>
              <a:t>3) Bring in market sentiment indicators i.e NLP tools that scrapes and convert news headlines to measurable market/economic parameters</a:t>
            </a:r>
          </a:p>
          <a:p>
            <a:pPr lvl="0"/>
            <a:r>
              <a:rPr lang="en-US"/>
              <a:t>4) Use a simpler model whenever possible</a:t>
            </a:r>
          </a:p>
          <a:p>
            <a:pPr lvl="0"/>
            <a:r>
              <a:rPr lang="en-US"/>
              <a:t>- less time and resources means we are able to run more tests model e.g. we could run 1000 regressions in less than 15sec, but 20 LSTMs would already take 20-30min -&gt; being able to run more tests allows us to better assess and refine model e.g. our good old regression ended up outperforming LSTM by a large margin</a:t>
            </a:r>
          </a:p>
          <a:p>
            <a:pPr lvl="0"/>
            <a:r>
              <a:rPr lang="en-US"/>
              <a:t>5) Always de-trend to ensure correlation is not a result of general trend</a:t>
            </a:r>
          </a:p>
          <a:p>
            <a:pPr lvl="0"/>
            <a:r>
              <a:rPr lang="en-US"/>
              <a:t>6) Select only top-most correlated features to avoid overfitting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recently, hype towards ML</a:t>
            </a:r>
          </a:p>
          <a:p>
            <a:pPr lvl="0"/>
            <a:r>
              <a:rPr lang="en-US"/>
              <a:t>Current state of the art:</a:t>
            </a:r>
          </a:p>
          <a:p>
            <a:pPr lvl="0"/>
            <a:r>
              <a:rPr lang="en-US"/>
              <a:t>- extremely complex predictive models (e.g. LSTM) are popularly used to predict stock prices</a:t>
            </a:r>
          </a:p>
          <a:p>
            <a:pPr lvl="0"/>
            <a:r>
              <a:rPr lang="en-US"/>
              <a:t>- many financial firms and organisations rely on these models for risk management and profit maximisation</a:t>
            </a:r>
          </a:p>
          <a:p>
            <a:pPr lvl="0"/>
            <a:r>
              <a:rPr lang="en-US"/>
              <a:t/>
            </a:r>
          </a:p>
          <a:p>
            <a:pPr lvl="0"/>
            <a:r>
              <a:rPr lang="en-US"/>
              <a:t>explore predictive models, are they as good as they seem to be?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Are these models (in out case, we'll be looking at LSTM - a popular ... briefly explain) really reliable? Do they have any weaknesses?</a:t>
            </a:r>
          </a:p>
          <a:p>
            <a:pPr lvl="0"/>
            <a:r>
              <a:rPr lang="en-US"/>
              <a:t>Can we produce more reliable predictions using alternative models (in our project we explore multiple polynomial regression)?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mention applying for a key, requesting data from the API and combine them in df_full</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say wtv we did to format the data for our models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We ran a few EDAs like boxplots and pairplots.</a:t>
            </a:r>
          </a:p>
          <a:p>
            <a:pPr lvl="0"/>
            <a:r>
              <a:rPr lang="en-US"/>
              <a:t>The pairplots gave us very interesting patterns as seen here.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But what caught our eye was the correlation matrix, lots of these variables are very highly correlated to one another. Almost too good to be true</a:t>
            </a:r>
          </a:p>
          <a:p>
            <a:pPr lvl="0"/>
            <a:r>
              <a:rPr lang="en-US"/>
              <a:t>So this could be an issue of trend (explain)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After looking at the whole time series graph, we realise that trend was indeed an issue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state the 3 ways we detrended our data</a:t>
            </a:r>
          </a:p>
          <a:p>
            <a:pPr lvl="0"/>
            <a:r>
              <a:rPr lang="en-US"/>
              <a:t/>
            </a:r>
          </a:p>
          <a:p>
            <a:pPr lvl="0"/>
            <a:r>
              <a:rPr lang="en-US"/>
              <a:t>Here you can see just how different the time series becomes when we're looking at absolute difference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5.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2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2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2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23.png" Type="http://schemas.openxmlformats.org/officeDocument/2006/relationships/image"/><Relationship Id="rId4" Target="../media/image22.png" Type="http://schemas.openxmlformats.org/officeDocument/2006/relationships/image"/><Relationship Id="rId5" Target="../media/image2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2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34.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1.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jpeg" Type="http://schemas.openxmlformats.org/officeDocument/2006/relationships/image"/><Relationship Id="rId4"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6.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 Id="rId8"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1010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25090" r="0" b="0"/>
          <a:stretch>
            <a:fillRect/>
          </a:stretch>
        </p:blipFill>
        <p:spPr>
          <a:xfrm flipH="false" flipV="false" rot="0">
            <a:off x="0" y="0"/>
            <a:ext cx="18288000" cy="7825768"/>
          </a:xfrm>
          <a:prstGeom prst="rect">
            <a:avLst/>
          </a:prstGeom>
        </p:spPr>
      </p:pic>
      <p:sp>
        <p:nvSpPr>
          <p:cNvPr name="TextBox 3" id="3"/>
          <p:cNvSpPr txBox="true"/>
          <p:nvPr/>
        </p:nvSpPr>
        <p:spPr>
          <a:xfrm rot="0">
            <a:off x="543431" y="1432114"/>
            <a:ext cx="17201137" cy="3940430"/>
          </a:xfrm>
          <a:prstGeom prst="rect">
            <a:avLst/>
          </a:prstGeom>
        </p:spPr>
        <p:txBody>
          <a:bodyPr anchor="t" rtlCol="false" tIns="0" lIns="0" bIns="0" rIns="0">
            <a:spAutoFit/>
          </a:bodyPr>
          <a:lstStyle/>
          <a:p>
            <a:pPr algn="ctr">
              <a:lnSpc>
                <a:spcPts val="15441"/>
              </a:lnSpc>
            </a:pPr>
            <a:r>
              <a:rPr lang="en-US" sz="14037">
                <a:solidFill>
                  <a:srgbClr val="FFFFFF"/>
                </a:solidFill>
                <a:latin typeface="Muli Black"/>
              </a:rPr>
              <a:t>SC1015</a:t>
            </a:r>
          </a:p>
          <a:p>
            <a:pPr algn="ctr">
              <a:lnSpc>
                <a:spcPts val="15441"/>
              </a:lnSpc>
            </a:pPr>
            <a:r>
              <a:rPr lang="en-US" sz="14037">
                <a:solidFill>
                  <a:srgbClr val="FFFFFF"/>
                </a:solidFill>
                <a:latin typeface="Muli Black Italics"/>
              </a:rPr>
              <a:t>Mini Project</a:t>
            </a:r>
          </a:p>
        </p:txBody>
      </p:sp>
      <p:sp>
        <p:nvSpPr>
          <p:cNvPr name="TextBox 4" id="4"/>
          <p:cNvSpPr txBox="true"/>
          <p:nvPr/>
        </p:nvSpPr>
        <p:spPr>
          <a:xfrm rot="0">
            <a:off x="4872735" y="9182100"/>
            <a:ext cx="8542530" cy="667365"/>
          </a:xfrm>
          <a:prstGeom prst="rect">
            <a:avLst/>
          </a:prstGeom>
        </p:spPr>
        <p:txBody>
          <a:bodyPr anchor="t" rtlCol="false" tIns="0" lIns="0" bIns="0" rIns="0">
            <a:spAutoFit/>
          </a:bodyPr>
          <a:lstStyle/>
          <a:p>
            <a:pPr algn="ctr">
              <a:lnSpc>
                <a:spcPts val="5522"/>
              </a:lnSpc>
              <a:spcBef>
                <a:spcPct val="0"/>
              </a:spcBef>
            </a:pPr>
            <a:r>
              <a:rPr lang="en-US" sz="3944">
                <a:solidFill>
                  <a:srgbClr val="FFFFFF"/>
                </a:solidFill>
                <a:latin typeface="Roboto Mono Regular Italics"/>
              </a:rPr>
              <a:t>Kai Seong, Julian, Horstann</a:t>
            </a:r>
          </a:p>
        </p:txBody>
      </p:sp>
      <p:sp>
        <p:nvSpPr>
          <p:cNvPr name="TextBox 5" id="5"/>
          <p:cNvSpPr txBox="true"/>
          <p:nvPr/>
        </p:nvSpPr>
        <p:spPr>
          <a:xfrm rot="0">
            <a:off x="6834844" y="8222727"/>
            <a:ext cx="4618312" cy="667295"/>
          </a:xfrm>
          <a:prstGeom prst="rect">
            <a:avLst/>
          </a:prstGeom>
        </p:spPr>
        <p:txBody>
          <a:bodyPr anchor="t" rtlCol="false" tIns="0" lIns="0" bIns="0" rIns="0">
            <a:spAutoFit/>
          </a:bodyPr>
          <a:lstStyle/>
          <a:p>
            <a:pPr algn="ctr">
              <a:lnSpc>
                <a:spcPts val="5522"/>
              </a:lnSpc>
              <a:spcBef>
                <a:spcPct val="0"/>
              </a:spcBef>
            </a:pPr>
            <a:r>
              <a:rPr lang="en-US" u="sng" sz="3944">
                <a:solidFill>
                  <a:srgbClr val="FFFFFF"/>
                </a:solidFill>
                <a:latin typeface="Roboto Mono Regular Bold"/>
              </a:rPr>
              <a:t>SC14 - Group 1</a:t>
            </a:r>
          </a:p>
        </p:txBody>
      </p:sp>
      <p:sp>
        <p:nvSpPr>
          <p:cNvPr name="TextBox 6" id="6"/>
          <p:cNvSpPr txBox="true"/>
          <p:nvPr/>
        </p:nvSpPr>
        <p:spPr>
          <a:xfrm rot="0">
            <a:off x="5434086" y="5608825"/>
            <a:ext cx="7419828" cy="1289401"/>
          </a:xfrm>
          <a:prstGeom prst="rect">
            <a:avLst/>
          </a:prstGeom>
        </p:spPr>
        <p:txBody>
          <a:bodyPr anchor="t" rtlCol="false" tIns="0" lIns="0" bIns="0" rIns="0">
            <a:spAutoFit/>
          </a:bodyPr>
          <a:lstStyle/>
          <a:p>
            <a:pPr algn="ctr">
              <a:lnSpc>
                <a:spcPts val="5522"/>
              </a:lnSpc>
            </a:pPr>
            <a:r>
              <a:rPr lang="en-US" sz="3944">
                <a:solidFill>
                  <a:srgbClr val="FFFFFF"/>
                </a:solidFill>
                <a:latin typeface="Roboto Mono Regular"/>
              </a:rPr>
              <a:t>Predicting Stock Price </a:t>
            </a:r>
          </a:p>
          <a:p>
            <a:pPr algn="ctr">
              <a:lnSpc>
                <a:spcPts val="4339"/>
              </a:lnSpc>
            </a:pPr>
            <a:r>
              <a:rPr lang="en-US" sz="3944">
                <a:solidFill>
                  <a:srgbClr val="FFFFFF"/>
                </a:solidFill>
                <a:latin typeface="Roboto Mono Regular"/>
              </a:rPr>
              <a:t>using</a:t>
            </a:r>
            <a:r>
              <a:rPr lang="en-US" sz="3944">
                <a:solidFill>
                  <a:srgbClr val="FFFFFF"/>
                </a:solidFill>
                <a:latin typeface="Roboto Mono Regular Bold"/>
              </a:rPr>
              <a:t> </a:t>
            </a:r>
            <a:r>
              <a:rPr lang="en-US" sz="3944">
                <a:solidFill>
                  <a:srgbClr val="FFFFFF"/>
                </a:solidFill>
                <a:latin typeface="Roboto Mono Regular Bold Italics"/>
              </a:rPr>
              <a:t>Economic Indicators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9774843" y="610580"/>
            <a:ext cx="3059033" cy="6109843"/>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3345609" y="610580"/>
            <a:ext cx="3654561" cy="6109843"/>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6745869" y="7322091"/>
            <a:ext cx="11109113" cy="2452123"/>
          </a:xfrm>
          <a:prstGeom prst="rect">
            <a:avLst/>
          </a:prstGeom>
        </p:spPr>
      </p:pic>
      <p:sp>
        <p:nvSpPr>
          <p:cNvPr name="TextBox 5" id="5"/>
          <p:cNvSpPr txBox="true"/>
          <p:nvPr/>
        </p:nvSpPr>
        <p:spPr>
          <a:xfrm rot="0">
            <a:off x="741441" y="5544281"/>
            <a:ext cx="5771263" cy="2734947"/>
          </a:xfrm>
          <a:prstGeom prst="rect">
            <a:avLst/>
          </a:prstGeom>
        </p:spPr>
        <p:txBody>
          <a:bodyPr anchor="t" rtlCol="false" tIns="0" lIns="0" bIns="0" rIns="0">
            <a:spAutoFit/>
          </a:bodyPr>
          <a:lstStyle/>
          <a:p>
            <a:pPr>
              <a:lnSpc>
                <a:spcPts val="7279"/>
              </a:lnSpc>
              <a:spcBef>
                <a:spcPct val="0"/>
              </a:spcBef>
            </a:pPr>
            <a:r>
              <a:rPr lang="en-US" spc="-51" sz="5199">
                <a:solidFill>
                  <a:srgbClr val="010101"/>
                </a:solidFill>
                <a:latin typeface="Roboto Mono Regular"/>
              </a:rPr>
              <a:t>Correlations before &amp; after de-trending </a:t>
            </a:r>
          </a:p>
        </p:txBody>
      </p:sp>
      <p:sp>
        <p:nvSpPr>
          <p:cNvPr name="TextBox 6" id="6"/>
          <p:cNvSpPr txBox="true"/>
          <p:nvPr/>
        </p:nvSpPr>
        <p:spPr>
          <a:xfrm rot="0">
            <a:off x="741441" y="3255238"/>
            <a:ext cx="7109571" cy="2384293"/>
          </a:xfrm>
          <a:prstGeom prst="rect">
            <a:avLst/>
          </a:prstGeom>
        </p:spPr>
        <p:txBody>
          <a:bodyPr anchor="t" rtlCol="false" tIns="0" lIns="0" bIns="0" rIns="0">
            <a:spAutoFit/>
          </a:bodyPr>
          <a:lstStyle/>
          <a:p>
            <a:pPr>
              <a:lnSpc>
                <a:spcPts val="9349"/>
              </a:lnSpc>
            </a:pPr>
            <a:r>
              <a:rPr lang="en-US" sz="8499">
                <a:solidFill>
                  <a:srgbClr val="010101"/>
                </a:solidFill>
                <a:latin typeface="Muli Black"/>
              </a:rPr>
              <a:t>Analytic</a:t>
            </a:r>
          </a:p>
          <a:p>
            <a:pPr>
              <a:lnSpc>
                <a:spcPts val="9349"/>
              </a:lnSpc>
            </a:pPr>
            <a:r>
              <a:rPr lang="en-US" sz="8499">
                <a:solidFill>
                  <a:srgbClr val="CB0E49"/>
                </a:solidFill>
                <a:latin typeface="Muli Black Italics"/>
              </a:rPr>
              <a:t>Visualisation</a:t>
            </a:r>
          </a:p>
        </p:txBody>
      </p:sp>
      <p:sp>
        <p:nvSpPr>
          <p:cNvPr name="TextBox 7" id="7"/>
          <p:cNvSpPr txBox="true"/>
          <p:nvPr/>
        </p:nvSpPr>
        <p:spPr>
          <a:xfrm rot="0">
            <a:off x="741441" y="2150450"/>
            <a:ext cx="7109571" cy="711492"/>
          </a:xfrm>
          <a:prstGeom prst="rect">
            <a:avLst/>
          </a:prstGeom>
        </p:spPr>
        <p:txBody>
          <a:bodyPr anchor="t" rtlCol="false" tIns="0" lIns="0" bIns="0" rIns="0">
            <a:spAutoFit/>
          </a:bodyPr>
          <a:lstStyle/>
          <a:p>
            <a:pPr>
              <a:lnSpc>
                <a:spcPts val="5500"/>
              </a:lnSpc>
            </a:pPr>
            <a:r>
              <a:rPr lang="en-US" u="sng" sz="5000">
                <a:solidFill>
                  <a:srgbClr val="CB0E49"/>
                </a:solidFill>
                <a:latin typeface="Roboto Mono Regular"/>
              </a:rPr>
              <a:t>07</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69286" t="0" r="343" b="0"/>
          <a:stretch>
            <a:fillRect/>
          </a:stretch>
        </p:blipFill>
        <p:spPr>
          <a:xfrm flipH="false" flipV="false" rot="0">
            <a:off x="8641457" y="6306240"/>
            <a:ext cx="8707057" cy="1556508"/>
          </a:xfrm>
          <a:prstGeom prst="rect">
            <a:avLst/>
          </a:prstGeom>
        </p:spPr>
      </p:pic>
      <p:pic>
        <p:nvPicPr>
          <p:cNvPr name="Picture 3" id="3"/>
          <p:cNvPicPr>
            <a:picLocks noChangeAspect="true"/>
          </p:cNvPicPr>
          <p:nvPr/>
        </p:nvPicPr>
        <p:blipFill>
          <a:blip r:embed="rId3"/>
          <a:srcRect l="55945" t="0" r="31484" b="0"/>
          <a:stretch>
            <a:fillRect/>
          </a:stretch>
        </p:blipFill>
        <p:spPr>
          <a:xfrm flipH="false" flipV="false" rot="0">
            <a:off x="8641457" y="5527986"/>
            <a:ext cx="3603881" cy="1556508"/>
          </a:xfrm>
          <a:prstGeom prst="rect">
            <a:avLst/>
          </a:prstGeom>
        </p:spPr>
      </p:pic>
      <p:pic>
        <p:nvPicPr>
          <p:cNvPr name="Picture 4" id="4"/>
          <p:cNvPicPr>
            <a:picLocks noChangeAspect="true"/>
          </p:cNvPicPr>
          <p:nvPr/>
        </p:nvPicPr>
        <p:blipFill>
          <a:blip r:embed="rId3"/>
          <a:srcRect l="36534" t="41666" r="44050" b="0"/>
          <a:stretch>
            <a:fillRect/>
          </a:stretch>
        </p:blipFill>
        <p:spPr>
          <a:xfrm flipH="false" flipV="false" rot="0">
            <a:off x="8737437" y="5398280"/>
            <a:ext cx="5566193" cy="907960"/>
          </a:xfrm>
          <a:prstGeom prst="rect">
            <a:avLst/>
          </a:prstGeom>
        </p:spPr>
      </p:pic>
      <p:pic>
        <p:nvPicPr>
          <p:cNvPr name="Picture 5" id="5"/>
          <p:cNvPicPr>
            <a:picLocks noChangeAspect="true"/>
          </p:cNvPicPr>
          <p:nvPr/>
        </p:nvPicPr>
        <p:blipFill>
          <a:blip r:embed="rId3"/>
          <a:srcRect l="0" t="0" r="63225" b="0"/>
          <a:stretch>
            <a:fillRect/>
          </a:stretch>
        </p:blipFill>
        <p:spPr>
          <a:xfrm flipH="false" flipV="false" rot="0">
            <a:off x="7296597" y="3197163"/>
            <a:ext cx="10543133" cy="1556508"/>
          </a:xfrm>
          <a:prstGeom prst="rect">
            <a:avLst/>
          </a:prstGeom>
        </p:spPr>
      </p:pic>
      <p:pic>
        <p:nvPicPr>
          <p:cNvPr name="Picture 6" id="6"/>
          <p:cNvPicPr>
            <a:picLocks noChangeAspect="true"/>
          </p:cNvPicPr>
          <p:nvPr/>
        </p:nvPicPr>
        <p:blipFill>
          <a:blip r:embed="rId3"/>
          <a:srcRect l="25421" t="44523" r="63225" b="5476"/>
          <a:stretch>
            <a:fillRect/>
          </a:stretch>
        </p:blipFill>
        <p:spPr>
          <a:xfrm flipH="false" flipV="false" rot="0">
            <a:off x="8737437" y="4620026"/>
            <a:ext cx="3254912" cy="778254"/>
          </a:xfrm>
          <a:prstGeom prst="rect">
            <a:avLst/>
          </a:prstGeom>
        </p:spPr>
      </p:pic>
      <p:sp>
        <p:nvSpPr>
          <p:cNvPr name="TextBox 7" id="7"/>
          <p:cNvSpPr txBox="true"/>
          <p:nvPr/>
        </p:nvSpPr>
        <p:spPr>
          <a:xfrm rot="0">
            <a:off x="1028700" y="7521491"/>
            <a:ext cx="7109571" cy="606315"/>
          </a:xfrm>
          <a:prstGeom prst="rect">
            <a:avLst/>
          </a:prstGeom>
        </p:spPr>
        <p:txBody>
          <a:bodyPr anchor="t" rtlCol="false" tIns="0" lIns="0" bIns="0" rIns="0">
            <a:spAutoFit/>
          </a:bodyPr>
          <a:lstStyle/>
          <a:p>
            <a:pPr>
              <a:lnSpc>
                <a:spcPts val="4900"/>
              </a:lnSpc>
            </a:pPr>
            <a:r>
              <a:rPr lang="en-US" spc="-35" sz="3500">
                <a:solidFill>
                  <a:srgbClr val="010101"/>
                </a:solidFill>
                <a:latin typeface="Roboto Mono Regular"/>
              </a:rPr>
              <a:t>1. select features</a:t>
            </a:r>
          </a:p>
        </p:txBody>
      </p:sp>
      <p:sp>
        <p:nvSpPr>
          <p:cNvPr name="TextBox 8" id="8"/>
          <p:cNvSpPr txBox="true"/>
          <p:nvPr/>
        </p:nvSpPr>
        <p:spPr>
          <a:xfrm rot="0">
            <a:off x="1028700" y="4765257"/>
            <a:ext cx="7612757" cy="1811022"/>
          </a:xfrm>
          <a:prstGeom prst="rect">
            <a:avLst/>
          </a:prstGeom>
        </p:spPr>
        <p:txBody>
          <a:bodyPr anchor="t" rtlCol="false" tIns="0" lIns="0" bIns="0" rIns="0">
            <a:spAutoFit/>
          </a:bodyPr>
          <a:lstStyle/>
          <a:p>
            <a:pPr>
              <a:lnSpc>
                <a:spcPts val="7279"/>
              </a:lnSpc>
              <a:spcBef>
                <a:spcPct val="0"/>
              </a:spcBef>
            </a:pPr>
            <a:r>
              <a:rPr lang="en-US" spc="-51" sz="5199">
                <a:solidFill>
                  <a:srgbClr val="010101"/>
                </a:solidFill>
                <a:latin typeface="Roboto Mono Regular"/>
              </a:rPr>
              <a:t>Multiple Polynomial Regression</a:t>
            </a:r>
          </a:p>
        </p:txBody>
      </p:sp>
      <p:sp>
        <p:nvSpPr>
          <p:cNvPr name="TextBox 9" id="9"/>
          <p:cNvSpPr txBox="true"/>
          <p:nvPr/>
        </p:nvSpPr>
        <p:spPr>
          <a:xfrm rot="0">
            <a:off x="1028700" y="2383085"/>
            <a:ext cx="7109571" cy="2384293"/>
          </a:xfrm>
          <a:prstGeom prst="rect">
            <a:avLst/>
          </a:prstGeom>
        </p:spPr>
        <p:txBody>
          <a:bodyPr anchor="t" rtlCol="false" tIns="0" lIns="0" bIns="0" rIns="0">
            <a:spAutoFit/>
          </a:bodyPr>
          <a:lstStyle/>
          <a:p>
            <a:pPr>
              <a:lnSpc>
                <a:spcPts val="9349"/>
              </a:lnSpc>
            </a:pPr>
            <a:r>
              <a:rPr lang="en-US" sz="8499">
                <a:solidFill>
                  <a:srgbClr val="010101"/>
                </a:solidFill>
                <a:latin typeface="Muli Black"/>
              </a:rPr>
              <a:t>Machine</a:t>
            </a:r>
            <a:r>
              <a:rPr lang="en-US" sz="8499">
                <a:solidFill>
                  <a:srgbClr val="FFFFFF"/>
                </a:solidFill>
                <a:latin typeface="Muli Black"/>
              </a:rPr>
              <a:t> </a:t>
            </a:r>
            <a:r>
              <a:rPr lang="en-US" sz="8499">
                <a:solidFill>
                  <a:srgbClr val="CB0E49"/>
                </a:solidFill>
                <a:latin typeface="Muli Black Italics"/>
              </a:rPr>
              <a:t>Learning I</a:t>
            </a:r>
          </a:p>
        </p:txBody>
      </p:sp>
      <p:sp>
        <p:nvSpPr>
          <p:cNvPr name="TextBox 10" id="10"/>
          <p:cNvSpPr txBox="true"/>
          <p:nvPr/>
        </p:nvSpPr>
        <p:spPr>
          <a:xfrm rot="0">
            <a:off x="1028700" y="1278443"/>
            <a:ext cx="7109571" cy="711200"/>
          </a:xfrm>
          <a:prstGeom prst="rect">
            <a:avLst/>
          </a:prstGeom>
        </p:spPr>
        <p:txBody>
          <a:bodyPr anchor="t" rtlCol="false" tIns="0" lIns="0" bIns="0" rIns="0">
            <a:spAutoFit/>
          </a:bodyPr>
          <a:lstStyle/>
          <a:p>
            <a:pPr>
              <a:lnSpc>
                <a:spcPts val="5500"/>
              </a:lnSpc>
            </a:pPr>
            <a:r>
              <a:rPr lang="en-US" u="sng" sz="5000">
                <a:solidFill>
                  <a:srgbClr val="CB0E49"/>
                </a:solidFill>
                <a:latin typeface="Roboto Mono Regular"/>
              </a:rPr>
              <a:t>08a</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1118" t="0" r="24483" b="17465"/>
          <a:stretch>
            <a:fillRect/>
          </a:stretch>
        </p:blipFill>
        <p:spPr>
          <a:xfrm flipH="false" flipV="false" rot="0">
            <a:off x="6791355" y="602521"/>
            <a:ext cx="10467945" cy="9081957"/>
          </a:xfrm>
          <a:prstGeom prst="rect">
            <a:avLst/>
          </a:prstGeom>
        </p:spPr>
      </p:pic>
      <p:sp>
        <p:nvSpPr>
          <p:cNvPr name="TextBox 3" id="3"/>
          <p:cNvSpPr txBox="true"/>
          <p:nvPr/>
        </p:nvSpPr>
        <p:spPr>
          <a:xfrm rot="0">
            <a:off x="1028700" y="7521436"/>
            <a:ext cx="7109571" cy="606425"/>
          </a:xfrm>
          <a:prstGeom prst="rect">
            <a:avLst/>
          </a:prstGeom>
        </p:spPr>
        <p:txBody>
          <a:bodyPr anchor="t" rtlCol="false" tIns="0" lIns="0" bIns="0" rIns="0">
            <a:spAutoFit/>
          </a:bodyPr>
          <a:lstStyle/>
          <a:p>
            <a:pPr>
              <a:lnSpc>
                <a:spcPts val="4900"/>
              </a:lnSpc>
            </a:pPr>
            <a:r>
              <a:rPr lang="en-US" spc="-35" sz="3500">
                <a:solidFill>
                  <a:srgbClr val="010101"/>
                </a:solidFill>
                <a:latin typeface="Roboto Mono Regular"/>
              </a:rPr>
              <a:t>2. select polynomial degree</a:t>
            </a:r>
          </a:p>
        </p:txBody>
      </p:sp>
      <p:sp>
        <p:nvSpPr>
          <p:cNvPr name="TextBox 4" id="4"/>
          <p:cNvSpPr txBox="true"/>
          <p:nvPr/>
        </p:nvSpPr>
        <p:spPr>
          <a:xfrm rot="0">
            <a:off x="1028700" y="4765257"/>
            <a:ext cx="7612757" cy="1811022"/>
          </a:xfrm>
          <a:prstGeom prst="rect">
            <a:avLst/>
          </a:prstGeom>
        </p:spPr>
        <p:txBody>
          <a:bodyPr anchor="t" rtlCol="false" tIns="0" lIns="0" bIns="0" rIns="0">
            <a:spAutoFit/>
          </a:bodyPr>
          <a:lstStyle/>
          <a:p>
            <a:pPr>
              <a:lnSpc>
                <a:spcPts val="7279"/>
              </a:lnSpc>
              <a:spcBef>
                <a:spcPct val="0"/>
              </a:spcBef>
            </a:pPr>
            <a:r>
              <a:rPr lang="en-US" spc="-51" sz="5199">
                <a:solidFill>
                  <a:srgbClr val="010101"/>
                </a:solidFill>
                <a:latin typeface="Roboto Mono Regular"/>
              </a:rPr>
              <a:t>Multiple Polynomial Regression</a:t>
            </a:r>
          </a:p>
        </p:txBody>
      </p:sp>
      <p:sp>
        <p:nvSpPr>
          <p:cNvPr name="TextBox 5" id="5"/>
          <p:cNvSpPr txBox="true"/>
          <p:nvPr/>
        </p:nvSpPr>
        <p:spPr>
          <a:xfrm rot="0">
            <a:off x="1028700" y="2383085"/>
            <a:ext cx="7109571" cy="2384293"/>
          </a:xfrm>
          <a:prstGeom prst="rect">
            <a:avLst/>
          </a:prstGeom>
        </p:spPr>
        <p:txBody>
          <a:bodyPr anchor="t" rtlCol="false" tIns="0" lIns="0" bIns="0" rIns="0">
            <a:spAutoFit/>
          </a:bodyPr>
          <a:lstStyle/>
          <a:p>
            <a:pPr>
              <a:lnSpc>
                <a:spcPts val="9349"/>
              </a:lnSpc>
            </a:pPr>
            <a:r>
              <a:rPr lang="en-US" sz="8499">
                <a:solidFill>
                  <a:srgbClr val="010101"/>
                </a:solidFill>
                <a:latin typeface="Muli Black"/>
              </a:rPr>
              <a:t>Machine</a:t>
            </a:r>
            <a:r>
              <a:rPr lang="en-US" sz="8499">
                <a:solidFill>
                  <a:srgbClr val="FFFFFF"/>
                </a:solidFill>
                <a:latin typeface="Muli Black"/>
              </a:rPr>
              <a:t> </a:t>
            </a:r>
            <a:r>
              <a:rPr lang="en-US" sz="8499">
                <a:solidFill>
                  <a:srgbClr val="CB0E49"/>
                </a:solidFill>
                <a:latin typeface="Muli Black Italics"/>
              </a:rPr>
              <a:t>Learning I</a:t>
            </a:r>
          </a:p>
        </p:txBody>
      </p:sp>
      <p:sp>
        <p:nvSpPr>
          <p:cNvPr name="TextBox 6" id="6"/>
          <p:cNvSpPr txBox="true"/>
          <p:nvPr/>
        </p:nvSpPr>
        <p:spPr>
          <a:xfrm rot="0">
            <a:off x="1028700" y="1278443"/>
            <a:ext cx="7109571" cy="711200"/>
          </a:xfrm>
          <a:prstGeom prst="rect">
            <a:avLst/>
          </a:prstGeom>
        </p:spPr>
        <p:txBody>
          <a:bodyPr anchor="t" rtlCol="false" tIns="0" lIns="0" bIns="0" rIns="0">
            <a:spAutoFit/>
          </a:bodyPr>
          <a:lstStyle/>
          <a:p>
            <a:pPr>
              <a:lnSpc>
                <a:spcPts val="5500"/>
              </a:lnSpc>
            </a:pPr>
            <a:r>
              <a:rPr lang="en-US" u="sng" sz="5000">
                <a:solidFill>
                  <a:srgbClr val="CB0E49"/>
                </a:solidFill>
                <a:latin typeface="Roboto Mono Regular"/>
              </a:rPr>
              <a:t>08a</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7211874"/>
            <a:ext cx="7612757" cy="1225550"/>
          </a:xfrm>
          <a:prstGeom prst="rect">
            <a:avLst/>
          </a:prstGeom>
        </p:spPr>
        <p:txBody>
          <a:bodyPr anchor="t" rtlCol="false" tIns="0" lIns="0" bIns="0" rIns="0">
            <a:spAutoFit/>
          </a:bodyPr>
          <a:lstStyle/>
          <a:p>
            <a:pPr>
              <a:lnSpc>
                <a:spcPts val="4900"/>
              </a:lnSpc>
            </a:pPr>
            <a:r>
              <a:rPr lang="en-US" spc="-35" sz="3500">
                <a:solidFill>
                  <a:srgbClr val="010101"/>
                </a:solidFill>
                <a:latin typeface="Roboto Mono Regular"/>
              </a:rPr>
              <a:t>3. </a:t>
            </a:r>
            <a:r>
              <a:rPr lang="en-US" spc="-35" sz="3500">
                <a:solidFill>
                  <a:srgbClr val="010101"/>
                </a:solidFill>
                <a:latin typeface="Roboto Mono Regular"/>
              </a:rPr>
              <a:t>collect MSEs of 1001 runs</a:t>
            </a:r>
          </a:p>
          <a:p>
            <a:pPr>
              <a:lnSpc>
                <a:spcPts val="4900"/>
              </a:lnSpc>
            </a:pPr>
            <a:r>
              <a:rPr lang="en-US" spc="-35" sz="3500">
                <a:solidFill>
                  <a:srgbClr val="010101"/>
                </a:solidFill>
                <a:latin typeface="Roboto Mono Regular"/>
              </a:rPr>
              <a:t>4. </a:t>
            </a:r>
            <a:r>
              <a:rPr lang="en-US" spc="-35" sz="3500">
                <a:solidFill>
                  <a:srgbClr val="010101"/>
                </a:solidFill>
                <a:latin typeface="Roboto Mono Regular"/>
              </a:rPr>
              <a:t>remove outliers</a:t>
            </a:r>
          </a:p>
        </p:txBody>
      </p:sp>
      <p:sp>
        <p:nvSpPr>
          <p:cNvPr name="TextBox 3" id="3"/>
          <p:cNvSpPr txBox="true"/>
          <p:nvPr/>
        </p:nvSpPr>
        <p:spPr>
          <a:xfrm rot="0">
            <a:off x="1028700" y="4765257"/>
            <a:ext cx="7612757" cy="1811022"/>
          </a:xfrm>
          <a:prstGeom prst="rect">
            <a:avLst/>
          </a:prstGeom>
        </p:spPr>
        <p:txBody>
          <a:bodyPr anchor="t" rtlCol="false" tIns="0" lIns="0" bIns="0" rIns="0">
            <a:spAutoFit/>
          </a:bodyPr>
          <a:lstStyle/>
          <a:p>
            <a:pPr>
              <a:lnSpc>
                <a:spcPts val="7279"/>
              </a:lnSpc>
              <a:spcBef>
                <a:spcPct val="0"/>
              </a:spcBef>
            </a:pPr>
            <a:r>
              <a:rPr lang="en-US" spc="-51" sz="5199">
                <a:solidFill>
                  <a:srgbClr val="010101"/>
                </a:solidFill>
                <a:latin typeface="Roboto Mono Regular"/>
              </a:rPr>
              <a:t>Multiple Polynomial Regression</a:t>
            </a:r>
          </a:p>
        </p:txBody>
      </p:sp>
      <p:sp>
        <p:nvSpPr>
          <p:cNvPr name="TextBox 4" id="4"/>
          <p:cNvSpPr txBox="true"/>
          <p:nvPr/>
        </p:nvSpPr>
        <p:spPr>
          <a:xfrm rot="0">
            <a:off x="1028700" y="2383085"/>
            <a:ext cx="7109571" cy="2384293"/>
          </a:xfrm>
          <a:prstGeom prst="rect">
            <a:avLst/>
          </a:prstGeom>
        </p:spPr>
        <p:txBody>
          <a:bodyPr anchor="t" rtlCol="false" tIns="0" lIns="0" bIns="0" rIns="0">
            <a:spAutoFit/>
          </a:bodyPr>
          <a:lstStyle/>
          <a:p>
            <a:pPr>
              <a:lnSpc>
                <a:spcPts val="9349"/>
              </a:lnSpc>
            </a:pPr>
            <a:r>
              <a:rPr lang="en-US" sz="8499">
                <a:solidFill>
                  <a:srgbClr val="010101"/>
                </a:solidFill>
                <a:latin typeface="Muli Black"/>
              </a:rPr>
              <a:t>Machine</a:t>
            </a:r>
            <a:r>
              <a:rPr lang="en-US" sz="8499">
                <a:solidFill>
                  <a:srgbClr val="FFFFFF"/>
                </a:solidFill>
                <a:latin typeface="Muli Black"/>
              </a:rPr>
              <a:t> </a:t>
            </a:r>
            <a:r>
              <a:rPr lang="en-US" sz="8499">
                <a:solidFill>
                  <a:srgbClr val="CB0E49"/>
                </a:solidFill>
                <a:latin typeface="Muli Black Italics"/>
              </a:rPr>
              <a:t>Learning I</a:t>
            </a:r>
          </a:p>
        </p:txBody>
      </p:sp>
      <p:sp>
        <p:nvSpPr>
          <p:cNvPr name="TextBox 5" id="5"/>
          <p:cNvSpPr txBox="true"/>
          <p:nvPr/>
        </p:nvSpPr>
        <p:spPr>
          <a:xfrm rot="0">
            <a:off x="1028700" y="1278443"/>
            <a:ext cx="7109571" cy="711200"/>
          </a:xfrm>
          <a:prstGeom prst="rect">
            <a:avLst/>
          </a:prstGeom>
        </p:spPr>
        <p:txBody>
          <a:bodyPr anchor="t" rtlCol="false" tIns="0" lIns="0" bIns="0" rIns="0">
            <a:spAutoFit/>
          </a:bodyPr>
          <a:lstStyle/>
          <a:p>
            <a:pPr>
              <a:lnSpc>
                <a:spcPts val="5500"/>
              </a:lnSpc>
            </a:pPr>
            <a:r>
              <a:rPr lang="en-US" u="sng" sz="5000">
                <a:solidFill>
                  <a:srgbClr val="CB0E49"/>
                </a:solidFill>
                <a:latin typeface="Roboto Mono Regular"/>
              </a:rPr>
              <a:t>08a</a:t>
            </a:r>
          </a:p>
        </p:txBody>
      </p:sp>
      <p:pic>
        <p:nvPicPr>
          <p:cNvPr name="Picture 6" id="6"/>
          <p:cNvPicPr>
            <a:picLocks noChangeAspect="true"/>
          </p:cNvPicPr>
          <p:nvPr/>
        </p:nvPicPr>
        <p:blipFill>
          <a:blip r:embed="rId3"/>
          <a:srcRect l="0" t="0" r="0" b="0"/>
          <a:stretch>
            <a:fillRect/>
          </a:stretch>
        </p:blipFill>
        <p:spPr>
          <a:xfrm flipH="false" flipV="false" rot="0">
            <a:off x="9144000" y="0"/>
            <a:ext cx="5909224" cy="10287000"/>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7521436"/>
            <a:ext cx="7109571" cy="606425"/>
          </a:xfrm>
          <a:prstGeom prst="rect">
            <a:avLst/>
          </a:prstGeom>
        </p:spPr>
        <p:txBody>
          <a:bodyPr anchor="t" rtlCol="false" tIns="0" lIns="0" bIns="0" rIns="0">
            <a:spAutoFit/>
          </a:bodyPr>
          <a:lstStyle/>
          <a:p>
            <a:pPr>
              <a:lnSpc>
                <a:spcPts val="4900"/>
              </a:lnSpc>
            </a:pPr>
            <a:r>
              <a:rPr lang="en-US" spc="-35" sz="3500">
                <a:solidFill>
                  <a:srgbClr val="010101"/>
                </a:solidFill>
                <a:latin typeface="Roboto Mono Regular"/>
              </a:rPr>
              <a:t>5. statistical description</a:t>
            </a:r>
          </a:p>
        </p:txBody>
      </p:sp>
      <p:pic>
        <p:nvPicPr>
          <p:cNvPr name="Picture 3" id="3"/>
          <p:cNvPicPr>
            <a:picLocks noChangeAspect="true"/>
          </p:cNvPicPr>
          <p:nvPr/>
        </p:nvPicPr>
        <p:blipFill>
          <a:blip r:embed="rId3"/>
          <a:srcRect l="0" t="0" r="0" b="0"/>
          <a:stretch>
            <a:fillRect/>
          </a:stretch>
        </p:blipFill>
        <p:spPr>
          <a:xfrm flipH="false" flipV="false" rot="0">
            <a:off x="8354880" y="1426986"/>
            <a:ext cx="9135565" cy="7433028"/>
          </a:xfrm>
          <a:prstGeom prst="rect">
            <a:avLst/>
          </a:prstGeom>
        </p:spPr>
      </p:pic>
      <p:sp>
        <p:nvSpPr>
          <p:cNvPr name="TextBox 4" id="4"/>
          <p:cNvSpPr txBox="true"/>
          <p:nvPr/>
        </p:nvSpPr>
        <p:spPr>
          <a:xfrm rot="0">
            <a:off x="1028700" y="4765257"/>
            <a:ext cx="7612757" cy="1811022"/>
          </a:xfrm>
          <a:prstGeom prst="rect">
            <a:avLst/>
          </a:prstGeom>
        </p:spPr>
        <p:txBody>
          <a:bodyPr anchor="t" rtlCol="false" tIns="0" lIns="0" bIns="0" rIns="0">
            <a:spAutoFit/>
          </a:bodyPr>
          <a:lstStyle/>
          <a:p>
            <a:pPr>
              <a:lnSpc>
                <a:spcPts val="7279"/>
              </a:lnSpc>
              <a:spcBef>
                <a:spcPct val="0"/>
              </a:spcBef>
            </a:pPr>
            <a:r>
              <a:rPr lang="en-US" spc="-51" sz="5199">
                <a:solidFill>
                  <a:srgbClr val="010101"/>
                </a:solidFill>
                <a:latin typeface="Roboto Mono Regular"/>
              </a:rPr>
              <a:t>Multiple Polynomial Regression</a:t>
            </a:r>
          </a:p>
        </p:txBody>
      </p:sp>
      <p:sp>
        <p:nvSpPr>
          <p:cNvPr name="TextBox 5" id="5"/>
          <p:cNvSpPr txBox="true"/>
          <p:nvPr/>
        </p:nvSpPr>
        <p:spPr>
          <a:xfrm rot="0">
            <a:off x="1028700" y="2383085"/>
            <a:ext cx="7109571" cy="2384293"/>
          </a:xfrm>
          <a:prstGeom prst="rect">
            <a:avLst/>
          </a:prstGeom>
        </p:spPr>
        <p:txBody>
          <a:bodyPr anchor="t" rtlCol="false" tIns="0" lIns="0" bIns="0" rIns="0">
            <a:spAutoFit/>
          </a:bodyPr>
          <a:lstStyle/>
          <a:p>
            <a:pPr>
              <a:lnSpc>
                <a:spcPts val="9349"/>
              </a:lnSpc>
            </a:pPr>
            <a:r>
              <a:rPr lang="en-US" sz="8499">
                <a:solidFill>
                  <a:srgbClr val="010101"/>
                </a:solidFill>
                <a:latin typeface="Muli Black"/>
              </a:rPr>
              <a:t>Machine</a:t>
            </a:r>
            <a:r>
              <a:rPr lang="en-US" sz="8499">
                <a:solidFill>
                  <a:srgbClr val="FFFFFF"/>
                </a:solidFill>
                <a:latin typeface="Muli Black"/>
              </a:rPr>
              <a:t> </a:t>
            </a:r>
            <a:r>
              <a:rPr lang="en-US" sz="8499">
                <a:solidFill>
                  <a:srgbClr val="CB0E49"/>
                </a:solidFill>
                <a:latin typeface="Muli Black Italics"/>
              </a:rPr>
              <a:t>Learning I</a:t>
            </a:r>
          </a:p>
        </p:txBody>
      </p:sp>
      <p:sp>
        <p:nvSpPr>
          <p:cNvPr name="TextBox 6" id="6"/>
          <p:cNvSpPr txBox="true"/>
          <p:nvPr/>
        </p:nvSpPr>
        <p:spPr>
          <a:xfrm rot="0">
            <a:off x="1028700" y="1278443"/>
            <a:ext cx="7109571" cy="711200"/>
          </a:xfrm>
          <a:prstGeom prst="rect">
            <a:avLst/>
          </a:prstGeom>
        </p:spPr>
        <p:txBody>
          <a:bodyPr anchor="t" rtlCol="false" tIns="0" lIns="0" bIns="0" rIns="0">
            <a:spAutoFit/>
          </a:bodyPr>
          <a:lstStyle/>
          <a:p>
            <a:pPr>
              <a:lnSpc>
                <a:spcPts val="5500"/>
              </a:lnSpc>
            </a:pPr>
            <a:r>
              <a:rPr lang="en-US" u="sng" sz="5000">
                <a:solidFill>
                  <a:srgbClr val="CB0E49"/>
                </a:solidFill>
                <a:latin typeface="Roboto Mono Regular"/>
              </a:rPr>
              <a:t>08a</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81146" t="16031" r="0" b="75649"/>
          <a:stretch>
            <a:fillRect/>
          </a:stretch>
        </p:blipFill>
        <p:spPr>
          <a:xfrm flipH="false" flipV="false" rot="0">
            <a:off x="5059063" y="5578557"/>
            <a:ext cx="3938371" cy="831043"/>
          </a:xfrm>
          <a:prstGeom prst="rect">
            <a:avLst/>
          </a:prstGeom>
        </p:spPr>
      </p:pic>
      <p:pic>
        <p:nvPicPr>
          <p:cNvPr name="Picture 3" id="3"/>
          <p:cNvPicPr>
            <a:picLocks noChangeAspect="true"/>
          </p:cNvPicPr>
          <p:nvPr/>
        </p:nvPicPr>
        <p:blipFill>
          <a:blip r:embed="rId3"/>
          <a:srcRect l="1278" t="21682" r="19439" b="7050"/>
          <a:stretch>
            <a:fillRect/>
          </a:stretch>
        </p:blipFill>
        <p:spPr>
          <a:xfrm flipH="false" flipV="false" rot="0">
            <a:off x="1905630" y="3309534"/>
            <a:ext cx="14476740" cy="6223370"/>
          </a:xfrm>
          <a:prstGeom prst="rect">
            <a:avLst/>
          </a:prstGeom>
        </p:spPr>
      </p:pic>
      <p:pic>
        <p:nvPicPr>
          <p:cNvPr name="Picture 4" id="4"/>
          <p:cNvPicPr>
            <a:picLocks noChangeAspect="true"/>
          </p:cNvPicPr>
          <p:nvPr/>
        </p:nvPicPr>
        <p:blipFill>
          <a:blip r:embed="rId3"/>
          <a:srcRect l="4957" t="1791" r="59336" b="94101"/>
          <a:stretch>
            <a:fillRect/>
          </a:stretch>
        </p:blipFill>
        <p:spPr>
          <a:xfrm flipH="false" flipV="false" rot="0">
            <a:off x="5717304" y="2932551"/>
            <a:ext cx="6853392" cy="376983"/>
          </a:xfrm>
          <a:prstGeom prst="rect">
            <a:avLst/>
          </a:prstGeom>
        </p:spPr>
      </p:pic>
      <p:sp>
        <p:nvSpPr>
          <p:cNvPr name="TextBox 5" id="5"/>
          <p:cNvSpPr txBox="true"/>
          <p:nvPr/>
        </p:nvSpPr>
        <p:spPr>
          <a:xfrm rot="0">
            <a:off x="3987136" y="1848935"/>
            <a:ext cx="10313729" cy="606425"/>
          </a:xfrm>
          <a:prstGeom prst="rect">
            <a:avLst/>
          </a:prstGeom>
        </p:spPr>
        <p:txBody>
          <a:bodyPr anchor="t" rtlCol="false" tIns="0" lIns="0" bIns="0" rIns="0">
            <a:spAutoFit/>
          </a:bodyPr>
          <a:lstStyle/>
          <a:p>
            <a:pPr algn="ctr">
              <a:lnSpc>
                <a:spcPts val="4900"/>
              </a:lnSpc>
            </a:pPr>
            <a:r>
              <a:rPr lang="en-US" spc="-35" sz="3500">
                <a:solidFill>
                  <a:srgbClr val="010101"/>
                </a:solidFill>
                <a:latin typeface="Roboto Mono Regular"/>
              </a:rPr>
              <a:t>Visualised Results (with median </a:t>
            </a:r>
            <a:r>
              <a:rPr lang="en-US" spc="-35" sz="3500">
                <a:solidFill>
                  <a:srgbClr val="010101"/>
                </a:solidFill>
                <a:latin typeface="Roboto Mono Regular Bold"/>
              </a:rPr>
              <a:t>R^2</a:t>
            </a:r>
            <a:r>
              <a:rPr lang="en-US" spc="-35" sz="3500">
                <a:solidFill>
                  <a:srgbClr val="010101"/>
                </a:solidFill>
                <a:latin typeface="Roboto Mono Regular"/>
              </a:rPr>
              <a:t>)</a:t>
            </a:r>
          </a:p>
        </p:txBody>
      </p:sp>
      <p:sp>
        <p:nvSpPr>
          <p:cNvPr name="TextBox 6" id="6"/>
          <p:cNvSpPr txBox="true"/>
          <p:nvPr/>
        </p:nvSpPr>
        <p:spPr>
          <a:xfrm rot="0">
            <a:off x="3190706" y="658846"/>
            <a:ext cx="11906587" cy="887097"/>
          </a:xfrm>
          <a:prstGeom prst="rect">
            <a:avLst/>
          </a:prstGeom>
        </p:spPr>
        <p:txBody>
          <a:bodyPr anchor="t" rtlCol="false" tIns="0" lIns="0" bIns="0" rIns="0">
            <a:spAutoFit/>
          </a:bodyPr>
          <a:lstStyle/>
          <a:p>
            <a:pPr>
              <a:lnSpc>
                <a:spcPts val="7279"/>
              </a:lnSpc>
              <a:spcBef>
                <a:spcPct val="0"/>
              </a:spcBef>
            </a:pPr>
            <a:r>
              <a:rPr lang="en-US" spc="-51" sz="5199">
                <a:solidFill>
                  <a:srgbClr val="010101"/>
                </a:solidFill>
                <a:latin typeface="Roboto Mono Regular"/>
              </a:rPr>
              <a:t>Multiple Polynomial Regression</a:t>
            </a:r>
          </a:p>
        </p:txBody>
      </p:sp>
      <p:pic>
        <p:nvPicPr>
          <p:cNvPr name="Picture 7" id="7"/>
          <p:cNvPicPr>
            <a:picLocks noChangeAspect="true"/>
          </p:cNvPicPr>
          <p:nvPr/>
        </p:nvPicPr>
        <p:blipFill>
          <a:blip r:embed="rId3"/>
          <a:srcRect l="81146" t="16031" r="0" b="75649"/>
          <a:stretch>
            <a:fillRect/>
          </a:stretch>
        </p:blipFill>
        <p:spPr>
          <a:xfrm flipH="false" flipV="false" rot="0">
            <a:off x="3515516" y="3595393"/>
            <a:ext cx="3938371" cy="831043"/>
          </a:xfrm>
          <a:prstGeom prst="rect">
            <a:avLst/>
          </a:prstGeom>
        </p:spPr>
      </p:pic>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857" t="5493" r="19667" b="4344"/>
          <a:stretch>
            <a:fillRect/>
          </a:stretch>
        </p:blipFill>
        <p:spPr>
          <a:xfrm flipH="false" flipV="false" rot="0">
            <a:off x="1991475" y="2455360"/>
            <a:ext cx="14305051" cy="7707224"/>
          </a:xfrm>
          <a:prstGeom prst="rect">
            <a:avLst/>
          </a:prstGeom>
        </p:spPr>
      </p:pic>
      <p:pic>
        <p:nvPicPr>
          <p:cNvPr name="Picture 3" id="3"/>
          <p:cNvPicPr>
            <a:picLocks noChangeAspect="true"/>
          </p:cNvPicPr>
          <p:nvPr/>
        </p:nvPicPr>
        <p:blipFill>
          <a:blip r:embed="rId4"/>
          <a:srcRect l="81146" t="16031" r="0" b="75649"/>
          <a:stretch>
            <a:fillRect/>
          </a:stretch>
        </p:blipFill>
        <p:spPr>
          <a:xfrm flipH="false" flipV="false" rot="0">
            <a:off x="3520402" y="3551432"/>
            <a:ext cx="3938371" cy="831043"/>
          </a:xfrm>
          <a:prstGeom prst="rect">
            <a:avLst/>
          </a:prstGeom>
        </p:spPr>
      </p:pic>
      <p:pic>
        <p:nvPicPr>
          <p:cNvPr name="Picture 4" id="4"/>
          <p:cNvPicPr>
            <a:picLocks noChangeAspect="true"/>
          </p:cNvPicPr>
          <p:nvPr/>
        </p:nvPicPr>
        <p:blipFill>
          <a:blip r:embed="rId5"/>
          <a:srcRect l="0" t="26067" r="5824" b="0"/>
          <a:stretch>
            <a:fillRect/>
          </a:stretch>
        </p:blipFill>
        <p:spPr>
          <a:xfrm flipH="false" flipV="false" rot="0">
            <a:off x="6006283" y="2932551"/>
            <a:ext cx="6275434" cy="425314"/>
          </a:xfrm>
          <a:prstGeom prst="rect">
            <a:avLst/>
          </a:prstGeom>
        </p:spPr>
      </p:pic>
      <p:sp>
        <p:nvSpPr>
          <p:cNvPr name="TextBox 5" id="5"/>
          <p:cNvSpPr txBox="true"/>
          <p:nvPr/>
        </p:nvSpPr>
        <p:spPr>
          <a:xfrm rot="0">
            <a:off x="3190706" y="658846"/>
            <a:ext cx="11906587" cy="887097"/>
          </a:xfrm>
          <a:prstGeom prst="rect">
            <a:avLst/>
          </a:prstGeom>
        </p:spPr>
        <p:txBody>
          <a:bodyPr anchor="t" rtlCol="false" tIns="0" lIns="0" bIns="0" rIns="0">
            <a:spAutoFit/>
          </a:bodyPr>
          <a:lstStyle/>
          <a:p>
            <a:pPr>
              <a:lnSpc>
                <a:spcPts val="7279"/>
              </a:lnSpc>
              <a:spcBef>
                <a:spcPct val="0"/>
              </a:spcBef>
            </a:pPr>
            <a:r>
              <a:rPr lang="en-US" spc="-51" sz="5199">
                <a:solidFill>
                  <a:srgbClr val="010101"/>
                </a:solidFill>
                <a:latin typeface="Roboto Mono Regular"/>
              </a:rPr>
              <a:t>Multiple Polynomial Regression</a:t>
            </a:r>
          </a:p>
        </p:txBody>
      </p:sp>
      <p:sp>
        <p:nvSpPr>
          <p:cNvPr name="TextBox 6" id="6"/>
          <p:cNvSpPr txBox="true"/>
          <p:nvPr/>
        </p:nvSpPr>
        <p:spPr>
          <a:xfrm rot="0">
            <a:off x="3987136" y="1848935"/>
            <a:ext cx="10313729" cy="606425"/>
          </a:xfrm>
          <a:prstGeom prst="rect">
            <a:avLst/>
          </a:prstGeom>
        </p:spPr>
        <p:txBody>
          <a:bodyPr anchor="t" rtlCol="false" tIns="0" lIns="0" bIns="0" rIns="0">
            <a:spAutoFit/>
          </a:bodyPr>
          <a:lstStyle/>
          <a:p>
            <a:pPr algn="ctr">
              <a:lnSpc>
                <a:spcPts val="4900"/>
              </a:lnSpc>
            </a:pPr>
            <a:r>
              <a:rPr lang="en-US" spc="-35" sz="3500">
                <a:solidFill>
                  <a:srgbClr val="010101"/>
                </a:solidFill>
                <a:latin typeface="Roboto Mono Regular"/>
              </a:rPr>
              <a:t>Visualised Results (with median </a:t>
            </a:r>
            <a:r>
              <a:rPr lang="en-US" spc="-35" sz="3500">
                <a:solidFill>
                  <a:srgbClr val="010101"/>
                </a:solidFill>
                <a:latin typeface="Roboto Mono Regular Bold"/>
              </a:rPr>
              <a:t>MSE</a:t>
            </a:r>
            <a:r>
              <a:rPr lang="en-US" spc="-35" sz="3500">
                <a:solidFill>
                  <a:srgbClr val="010101"/>
                </a:solidFill>
                <a:latin typeface="Roboto Mono Regular"/>
              </a:rPr>
              <a: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7211874"/>
            <a:ext cx="7109571" cy="1225550"/>
          </a:xfrm>
          <a:prstGeom prst="rect">
            <a:avLst/>
          </a:prstGeom>
        </p:spPr>
        <p:txBody>
          <a:bodyPr anchor="t" rtlCol="false" tIns="0" lIns="0" bIns="0" rIns="0">
            <a:spAutoFit/>
          </a:bodyPr>
          <a:lstStyle/>
          <a:p>
            <a:pPr>
              <a:lnSpc>
                <a:spcPts val="4900"/>
              </a:lnSpc>
            </a:pPr>
            <a:r>
              <a:rPr lang="en-US" spc="-35" sz="3500">
                <a:solidFill>
                  <a:srgbClr val="010101"/>
                </a:solidFill>
                <a:latin typeface="Roboto Mono Regular"/>
              </a:rPr>
              <a:t>1. collect MSEs of 20 runs</a:t>
            </a:r>
          </a:p>
          <a:p>
            <a:pPr>
              <a:lnSpc>
                <a:spcPts val="4900"/>
              </a:lnSpc>
            </a:pPr>
            <a:r>
              <a:rPr lang="en-US" spc="-35" sz="3500">
                <a:solidFill>
                  <a:srgbClr val="010101"/>
                </a:solidFill>
                <a:latin typeface="Roboto Mono Regular"/>
              </a:rPr>
              <a:t>2. </a:t>
            </a:r>
            <a:r>
              <a:rPr lang="en-US" spc="-35" sz="3500">
                <a:solidFill>
                  <a:srgbClr val="010101"/>
                </a:solidFill>
                <a:latin typeface="Roboto Mono Regular"/>
              </a:rPr>
              <a:t>remove outliers</a:t>
            </a:r>
          </a:p>
        </p:txBody>
      </p:sp>
      <p:sp>
        <p:nvSpPr>
          <p:cNvPr name="TextBox 3" id="3"/>
          <p:cNvSpPr txBox="true"/>
          <p:nvPr/>
        </p:nvSpPr>
        <p:spPr>
          <a:xfrm rot="0">
            <a:off x="1028700" y="4765257"/>
            <a:ext cx="6235005" cy="1811022"/>
          </a:xfrm>
          <a:prstGeom prst="rect">
            <a:avLst/>
          </a:prstGeom>
        </p:spPr>
        <p:txBody>
          <a:bodyPr anchor="t" rtlCol="false" tIns="0" lIns="0" bIns="0" rIns="0">
            <a:spAutoFit/>
          </a:bodyPr>
          <a:lstStyle/>
          <a:p>
            <a:pPr>
              <a:lnSpc>
                <a:spcPts val="7279"/>
              </a:lnSpc>
            </a:pPr>
            <a:r>
              <a:rPr lang="en-US" spc="-51" sz="5199">
                <a:solidFill>
                  <a:srgbClr val="010101"/>
                </a:solidFill>
                <a:latin typeface="Roboto Mono Regular"/>
              </a:rPr>
              <a:t>Long Short-Term </a:t>
            </a:r>
          </a:p>
          <a:p>
            <a:pPr>
              <a:lnSpc>
                <a:spcPts val="7279"/>
              </a:lnSpc>
              <a:spcBef>
                <a:spcPct val="0"/>
              </a:spcBef>
            </a:pPr>
            <a:r>
              <a:rPr lang="en-US" spc="-51" sz="5199">
                <a:solidFill>
                  <a:srgbClr val="010101"/>
                </a:solidFill>
                <a:latin typeface="Roboto Mono Regular"/>
              </a:rPr>
              <a:t>Memory (LSTM)</a:t>
            </a:r>
          </a:p>
        </p:txBody>
      </p:sp>
      <p:sp>
        <p:nvSpPr>
          <p:cNvPr name="TextBox 4" id="4"/>
          <p:cNvSpPr txBox="true"/>
          <p:nvPr/>
        </p:nvSpPr>
        <p:spPr>
          <a:xfrm rot="0">
            <a:off x="1028700" y="2383085"/>
            <a:ext cx="7109571" cy="2384293"/>
          </a:xfrm>
          <a:prstGeom prst="rect">
            <a:avLst/>
          </a:prstGeom>
        </p:spPr>
        <p:txBody>
          <a:bodyPr anchor="t" rtlCol="false" tIns="0" lIns="0" bIns="0" rIns="0">
            <a:spAutoFit/>
          </a:bodyPr>
          <a:lstStyle/>
          <a:p>
            <a:pPr>
              <a:lnSpc>
                <a:spcPts val="9349"/>
              </a:lnSpc>
            </a:pPr>
            <a:r>
              <a:rPr lang="en-US" sz="8499">
                <a:solidFill>
                  <a:srgbClr val="010101"/>
                </a:solidFill>
                <a:latin typeface="Muli Black"/>
              </a:rPr>
              <a:t>Machine</a:t>
            </a:r>
            <a:r>
              <a:rPr lang="en-US" sz="8499">
                <a:solidFill>
                  <a:srgbClr val="FFFFFF"/>
                </a:solidFill>
                <a:latin typeface="Muli Black"/>
              </a:rPr>
              <a:t> </a:t>
            </a:r>
            <a:r>
              <a:rPr lang="en-US" sz="8499">
                <a:solidFill>
                  <a:srgbClr val="CB0E49"/>
                </a:solidFill>
                <a:latin typeface="Muli Black Italics"/>
              </a:rPr>
              <a:t>Learning II</a:t>
            </a:r>
          </a:p>
        </p:txBody>
      </p:sp>
      <p:sp>
        <p:nvSpPr>
          <p:cNvPr name="TextBox 5" id="5"/>
          <p:cNvSpPr txBox="true"/>
          <p:nvPr/>
        </p:nvSpPr>
        <p:spPr>
          <a:xfrm rot="0">
            <a:off x="1028700" y="1278443"/>
            <a:ext cx="7109571" cy="711200"/>
          </a:xfrm>
          <a:prstGeom prst="rect">
            <a:avLst/>
          </a:prstGeom>
        </p:spPr>
        <p:txBody>
          <a:bodyPr anchor="t" rtlCol="false" tIns="0" lIns="0" bIns="0" rIns="0">
            <a:spAutoFit/>
          </a:bodyPr>
          <a:lstStyle/>
          <a:p>
            <a:pPr>
              <a:lnSpc>
                <a:spcPts val="5500"/>
              </a:lnSpc>
            </a:pPr>
            <a:r>
              <a:rPr lang="en-US" u="sng" sz="5000">
                <a:solidFill>
                  <a:srgbClr val="CB0E49"/>
                </a:solidFill>
                <a:latin typeface="Roboto Mono Regular"/>
              </a:rPr>
              <a:t>08b</a:t>
            </a:r>
          </a:p>
        </p:txBody>
      </p:sp>
      <p:grpSp>
        <p:nvGrpSpPr>
          <p:cNvPr name="Group 6" id="6"/>
          <p:cNvGrpSpPr/>
          <p:nvPr/>
        </p:nvGrpSpPr>
        <p:grpSpPr>
          <a:xfrm rot="0">
            <a:off x="8138271" y="837823"/>
            <a:ext cx="8619105" cy="8611354"/>
            <a:chOff x="0" y="0"/>
            <a:chExt cx="11492139" cy="11481806"/>
          </a:xfrm>
        </p:grpSpPr>
        <p:pic>
          <p:nvPicPr>
            <p:cNvPr name="Picture 7" id="7"/>
            <p:cNvPicPr>
              <a:picLocks noChangeAspect="true"/>
            </p:cNvPicPr>
            <p:nvPr/>
          </p:nvPicPr>
          <p:blipFill>
            <a:blip r:embed="rId3"/>
            <a:srcRect l="0" t="510" r="0" b="46395"/>
            <a:stretch>
              <a:fillRect/>
            </a:stretch>
          </p:blipFill>
          <p:spPr>
            <a:xfrm flipH="false" flipV="false" rot="0">
              <a:off x="0" y="0"/>
              <a:ext cx="5455631" cy="11481806"/>
            </a:xfrm>
            <a:prstGeom prst="rect">
              <a:avLst/>
            </a:prstGeom>
          </p:spPr>
        </p:pic>
        <p:pic>
          <p:nvPicPr>
            <p:cNvPr name="Picture 8" id="8"/>
            <p:cNvPicPr>
              <a:picLocks noChangeAspect="true"/>
            </p:cNvPicPr>
            <p:nvPr/>
          </p:nvPicPr>
          <p:blipFill>
            <a:blip r:embed="rId3"/>
            <a:srcRect l="0" t="53483" r="0" b="510"/>
            <a:stretch>
              <a:fillRect/>
            </a:stretch>
          </p:blipFill>
          <p:spPr>
            <a:xfrm flipH="false" flipV="false" rot="0">
              <a:off x="6036508" y="1150133"/>
              <a:ext cx="5455631" cy="9949024"/>
            </a:xfrm>
            <a:prstGeom prst="rect">
              <a:avLst/>
            </a:prstGeom>
          </p:spPr>
        </p:pic>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7521436"/>
            <a:ext cx="7109571" cy="606425"/>
          </a:xfrm>
          <a:prstGeom prst="rect">
            <a:avLst/>
          </a:prstGeom>
        </p:spPr>
        <p:txBody>
          <a:bodyPr anchor="t" rtlCol="false" tIns="0" lIns="0" bIns="0" rIns="0">
            <a:spAutoFit/>
          </a:bodyPr>
          <a:lstStyle/>
          <a:p>
            <a:pPr>
              <a:lnSpc>
                <a:spcPts val="4900"/>
              </a:lnSpc>
            </a:pPr>
            <a:r>
              <a:rPr lang="en-US" spc="-35" sz="3500">
                <a:solidFill>
                  <a:srgbClr val="010101"/>
                </a:solidFill>
                <a:latin typeface="Roboto Mono Regular"/>
              </a:rPr>
              <a:t>3. statistical description</a:t>
            </a:r>
          </a:p>
        </p:txBody>
      </p:sp>
      <p:pic>
        <p:nvPicPr>
          <p:cNvPr name="Picture 3" id="3"/>
          <p:cNvPicPr>
            <a:picLocks noChangeAspect="true"/>
          </p:cNvPicPr>
          <p:nvPr/>
        </p:nvPicPr>
        <p:blipFill>
          <a:blip r:embed="rId2"/>
          <a:srcRect l="0" t="0" r="0" b="0"/>
          <a:stretch>
            <a:fillRect/>
          </a:stretch>
        </p:blipFill>
        <p:spPr>
          <a:xfrm flipH="false" flipV="false" rot="0">
            <a:off x="9840402" y="1038472"/>
            <a:ext cx="4789143" cy="8219828"/>
          </a:xfrm>
          <a:prstGeom prst="rect">
            <a:avLst/>
          </a:prstGeom>
        </p:spPr>
      </p:pic>
      <p:sp>
        <p:nvSpPr>
          <p:cNvPr name="TextBox 4" id="4"/>
          <p:cNvSpPr txBox="true"/>
          <p:nvPr/>
        </p:nvSpPr>
        <p:spPr>
          <a:xfrm rot="0">
            <a:off x="1028700" y="4765257"/>
            <a:ext cx="6235005" cy="1811022"/>
          </a:xfrm>
          <a:prstGeom prst="rect">
            <a:avLst/>
          </a:prstGeom>
        </p:spPr>
        <p:txBody>
          <a:bodyPr anchor="t" rtlCol="false" tIns="0" lIns="0" bIns="0" rIns="0">
            <a:spAutoFit/>
          </a:bodyPr>
          <a:lstStyle/>
          <a:p>
            <a:pPr>
              <a:lnSpc>
                <a:spcPts val="7279"/>
              </a:lnSpc>
            </a:pPr>
            <a:r>
              <a:rPr lang="en-US" spc="-51" sz="5199">
                <a:solidFill>
                  <a:srgbClr val="010101"/>
                </a:solidFill>
                <a:latin typeface="Roboto Mono Regular"/>
              </a:rPr>
              <a:t>Long Short-Term </a:t>
            </a:r>
          </a:p>
          <a:p>
            <a:pPr>
              <a:lnSpc>
                <a:spcPts val="7279"/>
              </a:lnSpc>
              <a:spcBef>
                <a:spcPct val="0"/>
              </a:spcBef>
            </a:pPr>
            <a:r>
              <a:rPr lang="en-US" spc="-51" sz="5199">
                <a:solidFill>
                  <a:srgbClr val="010101"/>
                </a:solidFill>
                <a:latin typeface="Roboto Mono Regular"/>
              </a:rPr>
              <a:t>Memory (LSTM)</a:t>
            </a:r>
          </a:p>
        </p:txBody>
      </p:sp>
      <p:sp>
        <p:nvSpPr>
          <p:cNvPr name="TextBox 5" id="5"/>
          <p:cNvSpPr txBox="true"/>
          <p:nvPr/>
        </p:nvSpPr>
        <p:spPr>
          <a:xfrm rot="0">
            <a:off x="1028700" y="2383085"/>
            <a:ext cx="7109571" cy="2384293"/>
          </a:xfrm>
          <a:prstGeom prst="rect">
            <a:avLst/>
          </a:prstGeom>
        </p:spPr>
        <p:txBody>
          <a:bodyPr anchor="t" rtlCol="false" tIns="0" lIns="0" bIns="0" rIns="0">
            <a:spAutoFit/>
          </a:bodyPr>
          <a:lstStyle/>
          <a:p>
            <a:pPr>
              <a:lnSpc>
                <a:spcPts val="9349"/>
              </a:lnSpc>
            </a:pPr>
            <a:r>
              <a:rPr lang="en-US" sz="8499">
                <a:solidFill>
                  <a:srgbClr val="010101"/>
                </a:solidFill>
                <a:latin typeface="Muli Black"/>
              </a:rPr>
              <a:t>Machine</a:t>
            </a:r>
            <a:r>
              <a:rPr lang="en-US" sz="8499">
                <a:solidFill>
                  <a:srgbClr val="FFFFFF"/>
                </a:solidFill>
                <a:latin typeface="Muli Black"/>
              </a:rPr>
              <a:t> </a:t>
            </a:r>
            <a:r>
              <a:rPr lang="en-US" sz="8499">
                <a:solidFill>
                  <a:srgbClr val="CB0E49"/>
                </a:solidFill>
                <a:latin typeface="Muli Black Italics"/>
              </a:rPr>
              <a:t>Learning II</a:t>
            </a:r>
          </a:p>
        </p:txBody>
      </p:sp>
      <p:sp>
        <p:nvSpPr>
          <p:cNvPr name="TextBox 6" id="6"/>
          <p:cNvSpPr txBox="true"/>
          <p:nvPr/>
        </p:nvSpPr>
        <p:spPr>
          <a:xfrm rot="0">
            <a:off x="1028700" y="1278443"/>
            <a:ext cx="7109571" cy="711200"/>
          </a:xfrm>
          <a:prstGeom prst="rect">
            <a:avLst/>
          </a:prstGeom>
        </p:spPr>
        <p:txBody>
          <a:bodyPr anchor="t" rtlCol="false" tIns="0" lIns="0" bIns="0" rIns="0">
            <a:spAutoFit/>
          </a:bodyPr>
          <a:lstStyle/>
          <a:p>
            <a:pPr>
              <a:lnSpc>
                <a:spcPts val="5500"/>
              </a:lnSpc>
            </a:pPr>
            <a:r>
              <a:rPr lang="en-US" u="sng" sz="5000">
                <a:solidFill>
                  <a:srgbClr val="CB0E49"/>
                </a:solidFill>
                <a:latin typeface="Roboto Mono Regular"/>
              </a:rPr>
              <a:t>08b</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44259" b="86996"/>
          <a:stretch>
            <a:fillRect/>
          </a:stretch>
        </p:blipFill>
        <p:spPr>
          <a:xfrm flipH="false" flipV="false" rot="0">
            <a:off x="849278" y="3086830"/>
            <a:ext cx="13036250" cy="898381"/>
          </a:xfrm>
          <a:prstGeom prst="rect">
            <a:avLst/>
          </a:prstGeom>
        </p:spPr>
      </p:pic>
      <p:pic>
        <p:nvPicPr>
          <p:cNvPr name="Picture 3" id="3"/>
          <p:cNvPicPr>
            <a:picLocks noChangeAspect="true"/>
          </p:cNvPicPr>
          <p:nvPr/>
        </p:nvPicPr>
        <p:blipFill>
          <a:blip r:embed="rId3"/>
          <a:srcRect l="34705" t="21010" r="3310" b="4804"/>
          <a:stretch>
            <a:fillRect/>
          </a:stretch>
        </p:blipFill>
        <p:spPr>
          <a:xfrm flipH="false" flipV="false" rot="0">
            <a:off x="1663123" y="3953529"/>
            <a:ext cx="16499755" cy="5834509"/>
          </a:xfrm>
          <a:prstGeom prst="rect">
            <a:avLst/>
          </a:prstGeom>
        </p:spPr>
      </p:pic>
      <p:pic>
        <p:nvPicPr>
          <p:cNvPr name="Picture 4" id="4"/>
          <p:cNvPicPr>
            <a:picLocks noChangeAspect="true"/>
          </p:cNvPicPr>
          <p:nvPr/>
        </p:nvPicPr>
        <p:blipFill>
          <a:blip r:embed="rId3"/>
          <a:srcRect l="14883" t="19661" r="79190" b="4804"/>
          <a:stretch>
            <a:fillRect/>
          </a:stretch>
        </p:blipFill>
        <p:spPr>
          <a:xfrm flipH="false" flipV="false" rot="0">
            <a:off x="125123" y="3900506"/>
            <a:ext cx="1577325" cy="5940555"/>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0">
            <a:off x="13723744" y="445939"/>
            <a:ext cx="3535556" cy="2363772"/>
          </a:xfrm>
          <a:prstGeom prst="rect">
            <a:avLst/>
          </a:prstGeom>
        </p:spPr>
      </p:pic>
      <p:sp>
        <p:nvSpPr>
          <p:cNvPr name="TextBox 6" id="6"/>
          <p:cNvSpPr txBox="true"/>
          <p:nvPr/>
        </p:nvSpPr>
        <p:spPr>
          <a:xfrm rot="0">
            <a:off x="3957403" y="1929486"/>
            <a:ext cx="7109571" cy="606425"/>
          </a:xfrm>
          <a:prstGeom prst="rect">
            <a:avLst/>
          </a:prstGeom>
        </p:spPr>
        <p:txBody>
          <a:bodyPr anchor="t" rtlCol="false" tIns="0" lIns="0" bIns="0" rIns="0">
            <a:spAutoFit/>
          </a:bodyPr>
          <a:lstStyle/>
          <a:p>
            <a:pPr algn="ctr">
              <a:lnSpc>
                <a:spcPts val="4900"/>
              </a:lnSpc>
            </a:pPr>
            <a:r>
              <a:rPr lang="en-US" spc="-35" sz="3500">
                <a:solidFill>
                  <a:srgbClr val="010101"/>
                </a:solidFill>
                <a:latin typeface="Roboto Mono Regular"/>
              </a:rPr>
              <a:t>Visualised Results</a:t>
            </a:r>
          </a:p>
        </p:txBody>
      </p:sp>
      <p:sp>
        <p:nvSpPr>
          <p:cNvPr name="TextBox 7" id="7"/>
          <p:cNvSpPr txBox="true"/>
          <p:nvPr/>
        </p:nvSpPr>
        <p:spPr>
          <a:xfrm rot="0">
            <a:off x="1558895" y="778511"/>
            <a:ext cx="11906587" cy="887097"/>
          </a:xfrm>
          <a:prstGeom prst="rect">
            <a:avLst/>
          </a:prstGeom>
        </p:spPr>
        <p:txBody>
          <a:bodyPr anchor="t" rtlCol="false" tIns="0" lIns="0" bIns="0" rIns="0">
            <a:spAutoFit/>
          </a:bodyPr>
          <a:lstStyle/>
          <a:p>
            <a:pPr>
              <a:lnSpc>
                <a:spcPts val="7279"/>
              </a:lnSpc>
              <a:spcBef>
                <a:spcPct val="0"/>
              </a:spcBef>
            </a:pPr>
            <a:r>
              <a:rPr lang="en-US" spc="-51" sz="5199">
                <a:solidFill>
                  <a:srgbClr val="010101"/>
                </a:solidFill>
                <a:latin typeface="Roboto Mono Regular"/>
              </a:rPr>
              <a:t>Long Short-Term Memory (LSTM)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23403" t="0" r="18448" b="0"/>
          <a:stretch>
            <a:fillRect/>
          </a:stretch>
        </p:blipFill>
        <p:spPr>
          <a:xfrm flipH="false" flipV="false" rot="0">
            <a:off x="0" y="0"/>
            <a:ext cx="9144000" cy="10287000"/>
          </a:xfrm>
          <a:prstGeom prst="rect">
            <a:avLst/>
          </a:prstGeom>
        </p:spPr>
      </p:pic>
      <p:grpSp>
        <p:nvGrpSpPr>
          <p:cNvPr name="Group 3" id="3"/>
          <p:cNvGrpSpPr/>
          <p:nvPr/>
        </p:nvGrpSpPr>
        <p:grpSpPr>
          <a:xfrm rot="0">
            <a:off x="10145351" y="2366168"/>
            <a:ext cx="7864795" cy="5554665"/>
            <a:chOff x="0" y="0"/>
            <a:chExt cx="10486393" cy="7406220"/>
          </a:xfrm>
        </p:grpSpPr>
        <p:sp>
          <p:nvSpPr>
            <p:cNvPr name="TextBox 4" id="4"/>
            <p:cNvSpPr txBox="true"/>
            <p:nvPr/>
          </p:nvSpPr>
          <p:spPr>
            <a:xfrm rot="0">
              <a:off x="0" y="1940271"/>
              <a:ext cx="10486393" cy="3782365"/>
            </a:xfrm>
            <a:prstGeom prst="rect">
              <a:avLst/>
            </a:prstGeom>
          </p:spPr>
          <p:txBody>
            <a:bodyPr anchor="t" rtlCol="false" tIns="0" lIns="0" bIns="0" rIns="0">
              <a:spAutoFit/>
            </a:bodyPr>
            <a:lstStyle/>
            <a:p>
              <a:pPr>
                <a:lnSpc>
                  <a:spcPts val="10999"/>
                </a:lnSpc>
              </a:pPr>
              <a:r>
                <a:rPr lang="en-US" sz="9999">
                  <a:solidFill>
                    <a:srgbClr val="010101"/>
                  </a:solidFill>
                  <a:latin typeface="Muli Black"/>
                </a:rPr>
                <a:t>Practical</a:t>
              </a:r>
            </a:p>
            <a:p>
              <a:pPr>
                <a:lnSpc>
                  <a:spcPts val="10999"/>
                </a:lnSpc>
              </a:pPr>
              <a:r>
                <a:rPr lang="en-US" sz="9999">
                  <a:solidFill>
                    <a:srgbClr val="CB0E49"/>
                  </a:solidFill>
                  <a:latin typeface="Muli Black Italics"/>
                </a:rPr>
                <a:t>Motivation</a:t>
              </a:r>
            </a:p>
          </p:txBody>
        </p:sp>
        <p:sp>
          <p:nvSpPr>
            <p:cNvPr name="TextBox 5" id="5"/>
            <p:cNvSpPr txBox="true"/>
            <p:nvPr/>
          </p:nvSpPr>
          <p:spPr>
            <a:xfrm rot="0">
              <a:off x="0" y="6284504"/>
              <a:ext cx="10486393" cy="1121716"/>
            </a:xfrm>
            <a:prstGeom prst="rect">
              <a:avLst/>
            </a:prstGeom>
          </p:spPr>
          <p:txBody>
            <a:bodyPr anchor="t" rtlCol="false" tIns="0" lIns="0" bIns="0" rIns="0">
              <a:spAutoFit/>
            </a:bodyPr>
            <a:lstStyle/>
            <a:p>
              <a:pPr marL="539749" indent="-269875" lvl="1">
                <a:lnSpc>
                  <a:spcPts val="3499"/>
                </a:lnSpc>
                <a:buFont typeface="Arial"/>
                <a:buChar char="•"/>
              </a:pPr>
              <a:r>
                <a:rPr lang="en-US" spc="-24" sz="2499">
                  <a:solidFill>
                    <a:srgbClr val="010101"/>
                  </a:solidFill>
                  <a:latin typeface="Roboto Mono Regular"/>
                </a:rPr>
                <a:t>hype towards ML </a:t>
              </a:r>
            </a:p>
            <a:p>
              <a:pPr marL="539749" indent="-269875" lvl="1">
                <a:lnSpc>
                  <a:spcPts val="3499"/>
                </a:lnSpc>
                <a:buFont typeface="Arial"/>
                <a:buChar char="•"/>
              </a:pPr>
              <a:r>
                <a:rPr lang="en-US" spc="-24" sz="2499">
                  <a:solidFill>
                    <a:srgbClr val="010101"/>
                  </a:solidFill>
                  <a:latin typeface="Roboto Mono Regular"/>
                </a:rPr>
                <a:t>explore predictive models</a:t>
              </a:r>
            </a:p>
          </p:txBody>
        </p:sp>
        <p:sp>
          <p:nvSpPr>
            <p:cNvPr name="TextBox 6" id="6"/>
            <p:cNvSpPr txBox="true"/>
            <p:nvPr/>
          </p:nvSpPr>
          <p:spPr>
            <a:xfrm rot="0">
              <a:off x="0" y="47625"/>
              <a:ext cx="10486393" cy="963965"/>
            </a:xfrm>
            <a:prstGeom prst="rect">
              <a:avLst/>
            </a:prstGeom>
          </p:spPr>
          <p:txBody>
            <a:bodyPr anchor="t" rtlCol="false" tIns="0" lIns="0" bIns="0" rIns="0">
              <a:spAutoFit/>
            </a:bodyPr>
            <a:lstStyle/>
            <a:p>
              <a:pPr>
                <a:lnSpc>
                  <a:spcPts val="5500"/>
                </a:lnSpc>
              </a:pPr>
              <a:r>
                <a:rPr lang="en-US" u="sng" sz="5000">
                  <a:solidFill>
                    <a:srgbClr val="CB0E49"/>
                  </a:solidFill>
                  <a:latin typeface="Roboto Mono Regular"/>
                </a:rPr>
                <a:t>02</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179" t="16329" r="0" b="344"/>
          <a:stretch>
            <a:fillRect/>
          </a:stretch>
        </p:blipFill>
        <p:spPr>
          <a:xfrm flipH="false" flipV="false" rot="0">
            <a:off x="0" y="781312"/>
            <a:ext cx="13253643" cy="5018202"/>
          </a:xfrm>
          <a:prstGeom prst="rect">
            <a:avLst/>
          </a:prstGeom>
        </p:spPr>
      </p:pic>
      <p:sp>
        <p:nvSpPr>
          <p:cNvPr name="TextBox 3" id="3"/>
          <p:cNvSpPr txBox="true"/>
          <p:nvPr/>
        </p:nvSpPr>
        <p:spPr>
          <a:xfrm rot="0">
            <a:off x="11348824" y="9909753"/>
            <a:ext cx="7525891" cy="606425"/>
          </a:xfrm>
          <a:prstGeom prst="rect">
            <a:avLst/>
          </a:prstGeom>
        </p:spPr>
        <p:txBody>
          <a:bodyPr anchor="t" rtlCol="false" tIns="0" lIns="0" bIns="0" rIns="0">
            <a:spAutoFit/>
          </a:bodyPr>
          <a:lstStyle/>
          <a:p>
            <a:pPr>
              <a:lnSpc>
                <a:spcPts val="4900"/>
              </a:lnSpc>
              <a:spcBef>
                <a:spcPct val="0"/>
              </a:spcBef>
            </a:pPr>
          </a:p>
        </p:txBody>
      </p:sp>
      <p:grpSp>
        <p:nvGrpSpPr>
          <p:cNvPr name="Group 4" id="4"/>
          <p:cNvGrpSpPr/>
          <p:nvPr/>
        </p:nvGrpSpPr>
        <p:grpSpPr>
          <a:xfrm rot="0">
            <a:off x="11192367" y="4302112"/>
            <a:ext cx="6364255" cy="5453842"/>
            <a:chOff x="0" y="0"/>
            <a:chExt cx="8485673" cy="7271789"/>
          </a:xfrm>
        </p:grpSpPr>
        <p:sp>
          <p:nvSpPr>
            <p:cNvPr name="TextBox 5" id="5"/>
            <p:cNvSpPr txBox="true"/>
            <p:nvPr/>
          </p:nvSpPr>
          <p:spPr>
            <a:xfrm rot="0">
              <a:off x="0" y="1931547"/>
              <a:ext cx="8485673" cy="3207808"/>
            </a:xfrm>
            <a:prstGeom prst="rect">
              <a:avLst/>
            </a:prstGeom>
          </p:spPr>
          <p:txBody>
            <a:bodyPr anchor="t" rtlCol="false" tIns="0" lIns="0" bIns="0" rIns="0">
              <a:spAutoFit/>
            </a:bodyPr>
            <a:lstStyle/>
            <a:p>
              <a:pPr>
                <a:lnSpc>
                  <a:spcPts val="9349"/>
                </a:lnSpc>
              </a:pPr>
              <a:r>
                <a:rPr lang="en-US" sz="8499">
                  <a:solidFill>
                    <a:srgbClr val="010101"/>
                  </a:solidFill>
                  <a:latin typeface="Muli Black"/>
                </a:rPr>
                <a:t>Statistical</a:t>
              </a:r>
            </a:p>
            <a:p>
              <a:pPr>
                <a:lnSpc>
                  <a:spcPts val="9349"/>
                </a:lnSpc>
              </a:pPr>
              <a:r>
                <a:rPr lang="en-US" sz="8499">
                  <a:solidFill>
                    <a:srgbClr val="CB0E49"/>
                  </a:solidFill>
                  <a:latin typeface="Muli Black Italics"/>
                </a:rPr>
                <a:t>Inference</a:t>
              </a:r>
            </a:p>
          </p:txBody>
        </p:sp>
        <p:sp>
          <p:nvSpPr>
            <p:cNvPr name="TextBox 6" id="6"/>
            <p:cNvSpPr txBox="true"/>
            <p:nvPr/>
          </p:nvSpPr>
          <p:spPr>
            <a:xfrm rot="0">
              <a:off x="0" y="5663122"/>
              <a:ext cx="8485673" cy="1608667"/>
            </a:xfrm>
            <a:prstGeom prst="rect">
              <a:avLst/>
            </a:prstGeom>
          </p:spPr>
          <p:txBody>
            <a:bodyPr anchor="t" rtlCol="false" tIns="0" lIns="0" bIns="0" rIns="0">
              <a:spAutoFit/>
            </a:bodyPr>
            <a:lstStyle/>
            <a:p>
              <a:pPr>
                <a:lnSpc>
                  <a:spcPts val="4900"/>
                </a:lnSpc>
                <a:spcBef>
                  <a:spcPct val="0"/>
                </a:spcBef>
              </a:pPr>
              <a:r>
                <a:rPr lang="en-US" spc="-35" sz="3500">
                  <a:solidFill>
                    <a:srgbClr val="010101"/>
                  </a:solidFill>
                  <a:latin typeface="Roboto Mono Regular"/>
                </a:rPr>
                <a:t>Regression's MSE is </a:t>
              </a:r>
              <a:r>
                <a:rPr lang="en-US" spc="-35" sz="3500">
                  <a:solidFill>
                    <a:srgbClr val="010101"/>
                  </a:solidFill>
                  <a:latin typeface="Roboto Mono Regular Bold"/>
                </a:rPr>
                <a:t>64.6%</a:t>
              </a:r>
              <a:r>
                <a:rPr lang="en-US" spc="-35" sz="3500">
                  <a:solidFill>
                    <a:srgbClr val="010101"/>
                  </a:solidFill>
                  <a:latin typeface="Roboto Mono Regular"/>
                </a:rPr>
                <a:t> less than LSTM's</a:t>
              </a:r>
            </a:p>
          </p:txBody>
        </p:sp>
        <p:sp>
          <p:nvSpPr>
            <p:cNvPr name="TextBox 7" id="7"/>
            <p:cNvSpPr txBox="true"/>
            <p:nvPr/>
          </p:nvSpPr>
          <p:spPr>
            <a:xfrm rot="0">
              <a:off x="0" y="47625"/>
              <a:ext cx="8485673" cy="964766"/>
            </a:xfrm>
            <a:prstGeom prst="rect">
              <a:avLst/>
            </a:prstGeom>
          </p:spPr>
          <p:txBody>
            <a:bodyPr anchor="t" rtlCol="false" tIns="0" lIns="0" bIns="0" rIns="0">
              <a:spAutoFit/>
            </a:bodyPr>
            <a:lstStyle/>
            <a:p>
              <a:pPr>
                <a:lnSpc>
                  <a:spcPts val="5500"/>
                </a:lnSpc>
              </a:pPr>
              <a:r>
                <a:rPr lang="en-US" u="sng" sz="5000">
                  <a:solidFill>
                    <a:srgbClr val="CB0E49"/>
                  </a:solidFill>
                  <a:latin typeface="Roboto Mono Regular"/>
                </a:rPr>
                <a:t>09</a:t>
              </a:r>
            </a:p>
          </p:txBody>
        </p:sp>
      </p:grpSp>
      <p:grpSp>
        <p:nvGrpSpPr>
          <p:cNvPr name="Group 8" id="8"/>
          <p:cNvGrpSpPr/>
          <p:nvPr/>
        </p:nvGrpSpPr>
        <p:grpSpPr>
          <a:xfrm rot="0">
            <a:off x="1732274" y="6948964"/>
            <a:ext cx="7411726" cy="2309336"/>
            <a:chOff x="0" y="0"/>
            <a:chExt cx="9882302" cy="3079115"/>
          </a:xfrm>
        </p:grpSpPr>
        <p:pic>
          <p:nvPicPr>
            <p:cNvPr name="Picture 9" id="9"/>
            <p:cNvPicPr>
              <a:picLocks noChangeAspect="true"/>
            </p:cNvPicPr>
            <p:nvPr/>
          </p:nvPicPr>
          <p:blipFill>
            <a:blip r:embed="rId3"/>
            <a:srcRect l="0" t="0" r="31981" b="0"/>
            <a:stretch>
              <a:fillRect/>
            </a:stretch>
          </p:blipFill>
          <p:spPr>
            <a:xfrm flipH="false" flipV="false" rot="0">
              <a:off x="0" y="706967"/>
              <a:ext cx="9882302" cy="1628603"/>
            </a:xfrm>
            <a:prstGeom prst="rect">
              <a:avLst/>
            </a:prstGeom>
          </p:spPr>
        </p:pic>
        <p:sp>
          <p:nvSpPr>
            <p:cNvPr name="TextBox 10" id="10"/>
            <p:cNvSpPr txBox="true"/>
            <p:nvPr/>
          </p:nvSpPr>
          <p:spPr>
            <a:xfrm rot="0">
              <a:off x="0" y="-76200"/>
              <a:ext cx="5945452" cy="783167"/>
            </a:xfrm>
            <a:prstGeom prst="rect">
              <a:avLst/>
            </a:prstGeom>
          </p:spPr>
          <p:txBody>
            <a:bodyPr anchor="t" rtlCol="false" tIns="0" lIns="0" bIns="0" rIns="0">
              <a:spAutoFit/>
            </a:bodyPr>
            <a:lstStyle/>
            <a:p>
              <a:pPr algn="ctr">
                <a:lnSpc>
                  <a:spcPts val="4900"/>
                </a:lnSpc>
                <a:spcBef>
                  <a:spcPct val="0"/>
                </a:spcBef>
              </a:pPr>
              <a:r>
                <a:rPr lang="en-US" spc="-35" sz="3500">
                  <a:solidFill>
                    <a:srgbClr val="000000"/>
                  </a:solidFill>
                  <a:latin typeface="Roboto Mono Regular"/>
                </a:rPr>
                <a:t>Median Comparison</a:t>
              </a:r>
            </a:p>
          </p:txBody>
        </p:sp>
        <p:pic>
          <p:nvPicPr>
            <p:cNvPr name="Picture 11" id="11"/>
            <p:cNvPicPr>
              <a:picLocks noChangeAspect="true"/>
            </p:cNvPicPr>
            <p:nvPr/>
          </p:nvPicPr>
          <p:blipFill>
            <a:blip r:embed="rId3"/>
            <a:srcRect l="67008" t="54344" r="0" b="0"/>
            <a:stretch>
              <a:fillRect/>
            </a:stretch>
          </p:blipFill>
          <p:spPr>
            <a:xfrm flipH="false" flipV="false" rot="0">
              <a:off x="4544113" y="2335569"/>
              <a:ext cx="4793227" cy="743546"/>
            </a:xfrm>
            <a:prstGeom prst="rect">
              <a:avLst/>
            </a:prstGeom>
          </p:spPr>
        </p:pic>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875801" y="0"/>
            <a:ext cx="9604234" cy="7029033"/>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8478755" y="420563"/>
            <a:ext cx="9259561" cy="3735068"/>
          </a:xfrm>
          <a:prstGeom prst="rect">
            <a:avLst/>
          </a:prstGeom>
        </p:spPr>
      </p:pic>
      <p:grpSp>
        <p:nvGrpSpPr>
          <p:cNvPr name="Group 4" id="4"/>
          <p:cNvGrpSpPr/>
          <p:nvPr/>
        </p:nvGrpSpPr>
        <p:grpSpPr>
          <a:xfrm rot="0">
            <a:off x="11192367" y="4302178"/>
            <a:ext cx="7525891" cy="5453710"/>
            <a:chOff x="0" y="0"/>
            <a:chExt cx="10034522" cy="7271613"/>
          </a:xfrm>
        </p:grpSpPr>
        <p:sp>
          <p:nvSpPr>
            <p:cNvPr name="TextBox 5" id="5"/>
            <p:cNvSpPr txBox="true"/>
            <p:nvPr/>
          </p:nvSpPr>
          <p:spPr>
            <a:xfrm rot="0">
              <a:off x="0" y="1931547"/>
              <a:ext cx="10034522" cy="3207632"/>
            </a:xfrm>
            <a:prstGeom prst="rect">
              <a:avLst/>
            </a:prstGeom>
          </p:spPr>
          <p:txBody>
            <a:bodyPr anchor="t" rtlCol="false" tIns="0" lIns="0" bIns="0" rIns="0">
              <a:spAutoFit/>
            </a:bodyPr>
            <a:lstStyle/>
            <a:p>
              <a:pPr>
                <a:lnSpc>
                  <a:spcPts val="9349"/>
                </a:lnSpc>
              </a:pPr>
              <a:r>
                <a:rPr lang="en-US" sz="8499">
                  <a:solidFill>
                    <a:srgbClr val="010101"/>
                  </a:solidFill>
                  <a:latin typeface="Muli Black"/>
                </a:rPr>
                <a:t>Statistical</a:t>
              </a:r>
            </a:p>
            <a:p>
              <a:pPr>
                <a:lnSpc>
                  <a:spcPts val="9349"/>
                </a:lnSpc>
              </a:pPr>
              <a:r>
                <a:rPr lang="en-US" sz="8499">
                  <a:solidFill>
                    <a:srgbClr val="CB0E49"/>
                  </a:solidFill>
                  <a:latin typeface="Muli Black Italics"/>
                </a:rPr>
                <a:t>Inference</a:t>
              </a:r>
            </a:p>
          </p:txBody>
        </p:sp>
        <p:sp>
          <p:nvSpPr>
            <p:cNvPr name="TextBox 6" id="6"/>
            <p:cNvSpPr txBox="true"/>
            <p:nvPr/>
          </p:nvSpPr>
          <p:spPr>
            <a:xfrm rot="0">
              <a:off x="0" y="5662946"/>
              <a:ext cx="10034522" cy="1608667"/>
            </a:xfrm>
            <a:prstGeom prst="rect">
              <a:avLst/>
            </a:prstGeom>
          </p:spPr>
          <p:txBody>
            <a:bodyPr anchor="t" rtlCol="false" tIns="0" lIns="0" bIns="0" rIns="0">
              <a:spAutoFit/>
            </a:bodyPr>
            <a:lstStyle/>
            <a:p>
              <a:pPr>
                <a:lnSpc>
                  <a:spcPts val="4900"/>
                </a:lnSpc>
              </a:pPr>
              <a:r>
                <a:rPr lang="en-US" spc="-35" sz="3500">
                  <a:solidFill>
                    <a:srgbClr val="010101"/>
                  </a:solidFill>
                  <a:latin typeface="Roboto Mono Regular"/>
                </a:rPr>
                <a:t>Reject h0 at </a:t>
              </a:r>
              <a:r>
                <a:rPr lang="en-US" spc="-35" sz="3500">
                  <a:solidFill>
                    <a:srgbClr val="010101"/>
                  </a:solidFill>
                  <a:latin typeface="Roboto Mono Regular Bold"/>
                </a:rPr>
                <a:t>99%</a:t>
              </a:r>
            </a:p>
            <a:p>
              <a:pPr>
                <a:lnSpc>
                  <a:spcPts val="4900"/>
                </a:lnSpc>
                <a:spcBef>
                  <a:spcPct val="0"/>
                </a:spcBef>
              </a:pPr>
              <a:r>
                <a:rPr lang="en-US" spc="-35" sz="3500">
                  <a:solidFill>
                    <a:srgbClr val="010101"/>
                  </a:solidFill>
                  <a:latin typeface="Roboto Mono Regular"/>
                </a:rPr>
                <a:t>confidence level</a:t>
              </a:r>
            </a:p>
          </p:txBody>
        </p:sp>
        <p:sp>
          <p:nvSpPr>
            <p:cNvPr name="TextBox 7" id="7"/>
            <p:cNvSpPr txBox="true"/>
            <p:nvPr/>
          </p:nvSpPr>
          <p:spPr>
            <a:xfrm rot="0">
              <a:off x="0" y="47625"/>
              <a:ext cx="10034522" cy="964766"/>
            </a:xfrm>
            <a:prstGeom prst="rect">
              <a:avLst/>
            </a:prstGeom>
          </p:spPr>
          <p:txBody>
            <a:bodyPr anchor="t" rtlCol="false" tIns="0" lIns="0" bIns="0" rIns="0">
              <a:spAutoFit/>
            </a:bodyPr>
            <a:lstStyle/>
            <a:p>
              <a:pPr>
                <a:lnSpc>
                  <a:spcPts val="5500"/>
                </a:lnSpc>
              </a:pPr>
              <a:r>
                <a:rPr lang="en-US" u="sng" sz="5000">
                  <a:solidFill>
                    <a:srgbClr val="CB0E49"/>
                  </a:solidFill>
                  <a:latin typeface="Roboto Mono Regular"/>
                </a:rPr>
                <a:t>09</a:t>
              </a:r>
            </a:p>
          </p:txBody>
        </p:sp>
      </p:grpSp>
      <p:sp>
        <p:nvSpPr>
          <p:cNvPr name="TextBox 8" id="8"/>
          <p:cNvSpPr txBox="true"/>
          <p:nvPr/>
        </p:nvSpPr>
        <p:spPr>
          <a:xfrm rot="0">
            <a:off x="594247" y="7723188"/>
            <a:ext cx="9885788" cy="1844675"/>
          </a:xfrm>
          <a:prstGeom prst="rect">
            <a:avLst/>
          </a:prstGeom>
        </p:spPr>
        <p:txBody>
          <a:bodyPr anchor="t" rtlCol="false" tIns="0" lIns="0" bIns="0" rIns="0">
            <a:spAutoFit/>
          </a:bodyPr>
          <a:lstStyle/>
          <a:p>
            <a:pPr>
              <a:lnSpc>
                <a:spcPts val="4900"/>
              </a:lnSpc>
            </a:pPr>
            <a:r>
              <a:rPr lang="en-US" spc="-35" sz="3500">
                <a:solidFill>
                  <a:srgbClr val="010101"/>
                </a:solidFill>
                <a:latin typeface="Roboto Mono Regular"/>
              </a:rPr>
              <a:t>Hypothesis Testing:</a:t>
            </a:r>
          </a:p>
          <a:p>
            <a:pPr marL="755651" indent="-377825" lvl="1">
              <a:lnSpc>
                <a:spcPts val="4900"/>
              </a:lnSpc>
              <a:buFont typeface="Arial"/>
              <a:buChar char="•"/>
            </a:pPr>
            <a:r>
              <a:rPr lang="en-US" spc="-35" sz="3500">
                <a:solidFill>
                  <a:srgbClr val="010101"/>
                </a:solidFill>
                <a:latin typeface="Roboto Mono Regular"/>
              </a:rPr>
              <a:t>h</a:t>
            </a:r>
            <a:r>
              <a:rPr lang="en-US" spc="-35" sz="3500">
                <a:solidFill>
                  <a:srgbClr val="010101"/>
                </a:solidFill>
                <a:latin typeface="Roboto Mono Regular"/>
              </a:rPr>
              <a:t>0= "both means are equal", </a:t>
            </a:r>
          </a:p>
          <a:p>
            <a:pPr marL="755651" indent="-377825" lvl="1">
              <a:lnSpc>
                <a:spcPts val="4900"/>
              </a:lnSpc>
              <a:buFont typeface="Arial"/>
              <a:buChar char="•"/>
            </a:pPr>
            <a:r>
              <a:rPr lang="en-US" spc="-35" sz="3500">
                <a:solidFill>
                  <a:srgbClr val="010101"/>
                </a:solidFill>
                <a:latin typeface="Roboto Mono Regular"/>
              </a:rPr>
              <a:t>h1= "lstm mean is higher than reg"</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50059" r="49282" b="0"/>
          <a:stretch>
            <a:fillRect/>
          </a:stretch>
        </p:blipFill>
        <p:spPr>
          <a:xfrm>
            <a:off x="0" y="0"/>
            <a:ext cx="18288000" cy="10287000"/>
          </a:xfrm>
          <a:prstGeom prst="rect">
            <a:avLst/>
          </a:prstGeom>
        </p:spPr>
      </p:pic>
      <p:grpSp>
        <p:nvGrpSpPr>
          <p:cNvPr name="Group 3" id="3"/>
          <p:cNvGrpSpPr/>
          <p:nvPr/>
        </p:nvGrpSpPr>
        <p:grpSpPr>
          <a:xfrm rot="0">
            <a:off x="2342540" y="1755276"/>
            <a:ext cx="13602920" cy="2673350"/>
            <a:chOff x="0" y="0"/>
            <a:chExt cx="18137227" cy="3564467"/>
          </a:xfrm>
        </p:grpSpPr>
        <p:sp>
          <p:nvSpPr>
            <p:cNvPr name="TextBox 4" id="4"/>
            <p:cNvSpPr txBox="true"/>
            <p:nvPr/>
          </p:nvSpPr>
          <p:spPr>
            <a:xfrm rot="0">
              <a:off x="0" y="1931547"/>
              <a:ext cx="18137227" cy="1632920"/>
            </a:xfrm>
            <a:prstGeom prst="rect">
              <a:avLst/>
            </a:prstGeom>
          </p:spPr>
          <p:txBody>
            <a:bodyPr anchor="t" rtlCol="false" tIns="0" lIns="0" bIns="0" rIns="0">
              <a:spAutoFit/>
            </a:bodyPr>
            <a:lstStyle/>
            <a:p>
              <a:pPr algn="ctr">
                <a:lnSpc>
                  <a:spcPts val="9349"/>
                </a:lnSpc>
              </a:pPr>
              <a:r>
                <a:rPr lang="en-US" sz="8499">
                  <a:solidFill>
                    <a:srgbClr val="FFFFFF"/>
                  </a:solidFill>
                  <a:latin typeface="Muli Black"/>
                </a:rPr>
                <a:t>Intelligent </a:t>
              </a:r>
              <a:r>
                <a:rPr lang="en-US" sz="8499">
                  <a:solidFill>
                    <a:srgbClr val="FFFFFF"/>
                  </a:solidFill>
                  <a:latin typeface="Muli Black Italics"/>
                </a:rPr>
                <a:t>Decision</a:t>
              </a:r>
            </a:p>
          </p:txBody>
        </p:sp>
        <p:sp>
          <p:nvSpPr>
            <p:cNvPr name="TextBox 5" id="5"/>
            <p:cNvSpPr txBox="true"/>
            <p:nvPr/>
          </p:nvSpPr>
          <p:spPr>
            <a:xfrm rot="0">
              <a:off x="0" y="47625"/>
              <a:ext cx="18137227" cy="964766"/>
            </a:xfrm>
            <a:prstGeom prst="rect">
              <a:avLst/>
            </a:prstGeom>
          </p:spPr>
          <p:txBody>
            <a:bodyPr anchor="t" rtlCol="false" tIns="0" lIns="0" bIns="0" rIns="0">
              <a:spAutoFit/>
            </a:bodyPr>
            <a:lstStyle/>
            <a:p>
              <a:pPr algn="ctr">
                <a:lnSpc>
                  <a:spcPts val="5500"/>
                </a:lnSpc>
              </a:pPr>
              <a:r>
                <a:rPr lang="en-US" u="sng" sz="5000">
                  <a:solidFill>
                    <a:srgbClr val="FFFFFF"/>
                  </a:solidFill>
                  <a:latin typeface="Roboto Mono Regular"/>
                </a:rPr>
                <a:t>10</a:t>
              </a:r>
            </a:p>
          </p:txBody>
        </p:sp>
      </p:grpSp>
      <p:sp>
        <p:nvSpPr>
          <p:cNvPr name="TextBox 6" id="6"/>
          <p:cNvSpPr txBox="true"/>
          <p:nvPr/>
        </p:nvSpPr>
        <p:spPr>
          <a:xfrm rot="0">
            <a:off x="1573174" y="5086350"/>
            <a:ext cx="15141652" cy="2785746"/>
          </a:xfrm>
          <a:prstGeom prst="rect">
            <a:avLst/>
          </a:prstGeom>
        </p:spPr>
        <p:txBody>
          <a:bodyPr anchor="t" rtlCol="false" tIns="0" lIns="0" bIns="0" rIns="0">
            <a:spAutoFit/>
          </a:bodyPr>
          <a:lstStyle/>
          <a:p>
            <a:pPr algn="ctr">
              <a:lnSpc>
                <a:spcPts val="4479"/>
              </a:lnSpc>
            </a:pPr>
            <a:r>
              <a:rPr lang="en-US" spc="-31" sz="3199">
                <a:solidFill>
                  <a:srgbClr val="FFFFFF"/>
                </a:solidFill>
                <a:latin typeface="Roboto Mono Regular Bold"/>
              </a:rPr>
              <a:t>Regression model performs much better than LSTM because it doesn't assume that the past indicates the future.</a:t>
            </a:r>
          </a:p>
          <a:p>
            <a:pPr algn="ctr">
              <a:lnSpc>
                <a:spcPts val="4479"/>
              </a:lnSpc>
            </a:pPr>
            <a:r>
              <a:rPr lang="en-US" spc="-31" sz="3199">
                <a:solidFill>
                  <a:srgbClr val="FFFFFF"/>
                </a:solidFill>
                <a:latin typeface="Roboto Mono Regular Bold"/>
              </a:rPr>
              <a:t> </a:t>
            </a:r>
          </a:p>
          <a:p>
            <a:pPr algn="ctr">
              <a:lnSpc>
                <a:spcPts val="4479"/>
              </a:lnSpc>
            </a:pPr>
            <a:r>
              <a:rPr lang="en-US" spc="-31" sz="3199">
                <a:solidFill>
                  <a:srgbClr val="FFFFFF"/>
                </a:solidFill>
                <a:latin typeface="Roboto Mono Regular Bold"/>
              </a:rPr>
              <a:t>It puts more emphasis on understanding the relationship between the economic situation &amp; market sentiment to stock prices.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25090" r="0" b="28765"/>
          <a:stretch>
            <a:fillRect/>
          </a:stretch>
        </p:blipFill>
        <p:spPr>
          <a:xfrm flipH="false" flipV="false" rot="0">
            <a:off x="0" y="0"/>
            <a:ext cx="18288000" cy="4820642"/>
          </a:xfrm>
          <a:prstGeom prst="rect">
            <a:avLst/>
          </a:prstGeom>
        </p:spPr>
      </p:pic>
      <p:sp>
        <p:nvSpPr>
          <p:cNvPr name="TextBox 3" id="3"/>
          <p:cNvSpPr txBox="true"/>
          <p:nvPr/>
        </p:nvSpPr>
        <p:spPr>
          <a:xfrm rot="0">
            <a:off x="1791757" y="1607358"/>
            <a:ext cx="14704486" cy="1710702"/>
          </a:xfrm>
          <a:prstGeom prst="rect">
            <a:avLst/>
          </a:prstGeom>
        </p:spPr>
        <p:txBody>
          <a:bodyPr anchor="t" rtlCol="false" tIns="0" lIns="0" bIns="0" rIns="0">
            <a:spAutoFit/>
          </a:bodyPr>
          <a:lstStyle/>
          <a:p>
            <a:pPr algn="ctr">
              <a:lnSpc>
                <a:spcPts val="13200"/>
              </a:lnSpc>
            </a:pPr>
            <a:r>
              <a:rPr lang="en-US" sz="12000">
                <a:solidFill>
                  <a:srgbClr val="FFFFFF"/>
                </a:solidFill>
                <a:latin typeface="Muli Black"/>
              </a:rPr>
              <a:t>Recommendations</a:t>
            </a:r>
          </a:p>
        </p:txBody>
      </p:sp>
      <p:sp>
        <p:nvSpPr>
          <p:cNvPr name="TextBox 4" id="4"/>
          <p:cNvSpPr txBox="true"/>
          <p:nvPr/>
        </p:nvSpPr>
        <p:spPr>
          <a:xfrm rot="0">
            <a:off x="570572" y="5076825"/>
            <a:ext cx="17146855" cy="4630261"/>
          </a:xfrm>
          <a:prstGeom prst="rect">
            <a:avLst/>
          </a:prstGeom>
        </p:spPr>
        <p:txBody>
          <a:bodyPr anchor="t" rtlCol="false" tIns="0" lIns="0" bIns="0" rIns="0">
            <a:spAutoFit/>
          </a:bodyPr>
          <a:lstStyle/>
          <a:p>
            <a:pPr marL="712470" indent="-356235" lvl="1">
              <a:lnSpc>
                <a:spcPts val="4620"/>
              </a:lnSpc>
              <a:buFont typeface="Arial"/>
              <a:buChar char="•"/>
            </a:pPr>
            <a:r>
              <a:rPr lang="en-US" spc="-33" sz="3300">
                <a:solidFill>
                  <a:srgbClr val="010101"/>
                </a:solidFill>
                <a:latin typeface="Roboto Mono Regular"/>
              </a:rPr>
              <a:t>Use both </a:t>
            </a:r>
            <a:r>
              <a:rPr lang="en-US" spc="-33" sz="3300">
                <a:solidFill>
                  <a:srgbClr val="010101"/>
                </a:solidFill>
                <a:latin typeface="Roboto Mono Regular Bold"/>
              </a:rPr>
              <a:t>past trends and current economic situations</a:t>
            </a:r>
            <a:r>
              <a:rPr lang="en-US" spc="-33" sz="3300">
                <a:solidFill>
                  <a:srgbClr val="010101"/>
                </a:solidFill>
                <a:latin typeface="Roboto Mono Regular"/>
              </a:rPr>
              <a:t> as predictors</a:t>
            </a:r>
          </a:p>
          <a:p>
            <a:pPr marL="712470" indent="-356235" lvl="1">
              <a:lnSpc>
                <a:spcPts val="4620"/>
              </a:lnSpc>
              <a:buFont typeface="Arial"/>
              <a:buChar char="•"/>
            </a:pPr>
            <a:r>
              <a:rPr lang="en-US" spc="-33" sz="3300">
                <a:solidFill>
                  <a:srgbClr val="010101"/>
                </a:solidFill>
                <a:latin typeface="Arimo"/>
              </a:rPr>
              <a:t>Try </a:t>
            </a:r>
            <a:r>
              <a:rPr lang="en-US" spc="-33" sz="3300">
                <a:solidFill>
                  <a:srgbClr val="010101"/>
                </a:solidFill>
                <a:latin typeface="Arimo Bold"/>
              </a:rPr>
              <a:t>weekly/daily data</a:t>
            </a:r>
            <a:r>
              <a:rPr lang="en-US" spc="-33" sz="3300">
                <a:solidFill>
                  <a:srgbClr val="010101"/>
                </a:solidFill>
                <a:latin typeface="Arimo"/>
              </a:rPr>
              <a:t> instead of quarterly/monthly data for higher precision</a:t>
            </a:r>
          </a:p>
          <a:p>
            <a:pPr marL="712470" indent="-356235" lvl="1">
              <a:lnSpc>
                <a:spcPts val="4620"/>
              </a:lnSpc>
              <a:buFont typeface="Arial"/>
              <a:buChar char="•"/>
            </a:pPr>
            <a:r>
              <a:rPr lang="en-US" spc="-33" sz="3300">
                <a:solidFill>
                  <a:srgbClr val="010101"/>
                </a:solidFill>
                <a:latin typeface="Arimo"/>
              </a:rPr>
              <a:t>Use </a:t>
            </a:r>
            <a:r>
              <a:rPr lang="en-US" spc="-33" sz="3300">
                <a:solidFill>
                  <a:srgbClr val="010101"/>
                </a:solidFill>
                <a:latin typeface="Arimo Bold"/>
              </a:rPr>
              <a:t>market sentiment indicators</a:t>
            </a:r>
            <a:r>
              <a:rPr lang="en-US" spc="-33" sz="3300">
                <a:solidFill>
                  <a:srgbClr val="010101"/>
                </a:solidFill>
                <a:latin typeface="Arimo"/>
              </a:rPr>
              <a:t> - convert news headlines to measurable parameters</a:t>
            </a:r>
          </a:p>
          <a:p>
            <a:pPr marL="712470" indent="-356235" lvl="1">
              <a:lnSpc>
                <a:spcPts val="4620"/>
              </a:lnSpc>
              <a:buFont typeface="Arial"/>
              <a:buChar char="•"/>
            </a:pPr>
            <a:r>
              <a:rPr lang="en-US" spc="-33" sz="3300">
                <a:solidFill>
                  <a:srgbClr val="010101"/>
                </a:solidFill>
                <a:latin typeface="Roboto Mono Regular"/>
              </a:rPr>
              <a:t>Use </a:t>
            </a:r>
            <a:r>
              <a:rPr lang="en-US" spc="-33" sz="3300">
                <a:solidFill>
                  <a:srgbClr val="010101"/>
                </a:solidFill>
                <a:latin typeface="Roboto Mono Regular Bold"/>
              </a:rPr>
              <a:t>simpler models</a:t>
            </a:r>
            <a:r>
              <a:rPr lang="en-US" spc="-33" sz="3300">
                <a:solidFill>
                  <a:srgbClr val="010101"/>
                </a:solidFill>
                <a:latin typeface="Roboto Mono Regular"/>
              </a:rPr>
              <a:t> whenever possible eg. LSTM vs regression</a:t>
            </a:r>
          </a:p>
          <a:p>
            <a:pPr marL="712470" indent="-356235" lvl="1">
              <a:lnSpc>
                <a:spcPts val="4620"/>
              </a:lnSpc>
              <a:buFont typeface="Arial"/>
              <a:buChar char="•"/>
            </a:pPr>
            <a:r>
              <a:rPr lang="en-US" spc="-33" sz="3300">
                <a:solidFill>
                  <a:srgbClr val="010101"/>
                </a:solidFill>
                <a:latin typeface="Arimo"/>
              </a:rPr>
              <a:t>Always </a:t>
            </a:r>
            <a:r>
              <a:rPr lang="en-US" spc="-33" sz="3300">
                <a:solidFill>
                  <a:srgbClr val="010101"/>
                </a:solidFill>
                <a:latin typeface="Arimo Bold"/>
              </a:rPr>
              <a:t>de-trend</a:t>
            </a:r>
          </a:p>
          <a:p>
            <a:pPr marL="712470" indent="-356235" lvl="1">
              <a:lnSpc>
                <a:spcPts val="4620"/>
              </a:lnSpc>
              <a:buFont typeface="Arial"/>
              <a:buChar char="•"/>
            </a:pPr>
            <a:r>
              <a:rPr lang="en-US" spc="-33" sz="3300">
                <a:solidFill>
                  <a:srgbClr val="010101"/>
                </a:solidFill>
                <a:latin typeface="Roboto Mono Regular"/>
              </a:rPr>
              <a:t>S</a:t>
            </a:r>
            <a:r>
              <a:rPr lang="en-US" spc="-33" sz="3300">
                <a:solidFill>
                  <a:srgbClr val="010101"/>
                </a:solidFill>
                <a:latin typeface="Arimo"/>
              </a:rPr>
              <a:t>elect only </a:t>
            </a:r>
            <a:r>
              <a:rPr lang="en-US" spc="-33" sz="3300">
                <a:solidFill>
                  <a:srgbClr val="010101"/>
                </a:solidFill>
                <a:latin typeface="Arimo Bold"/>
              </a:rPr>
              <a:t>top-most correlated</a:t>
            </a:r>
            <a:r>
              <a:rPr lang="en-US" spc="-33" sz="3300">
                <a:solidFill>
                  <a:srgbClr val="010101"/>
                </a:solidFill>
                <a:latin typeface="Arimo"/>
              </a:rPr>
              <a:t> ones to prevent overfitting </a:t>
            </a:r>
          </a:p>
        </p:txBody>
      </p:sp>
    </p:spTree>
  </p:cSld>
  <p:clrMapOvr>
    <a:masterClrMapping/>
  </p:clrMapOvr>
</p:sld>
</file>

<file path=ppt/slides/slide24.xml><?xml version="1.0" encoding="utf-8"?>
<p:sld xmlns:p="http://schemas.openxmlformats.org/presentationml/2006/main" xmlns:a="http://schemas.openxmlformats.org/drawingml/2006/main">
  <p:cSld>
    <p:bg>
      <p:bgPr>
        <a:solidFill>
          <a:srgbClr val="010101"/>
        </a:solidFill>
      </p:bgPr>
    </p:bg>
    <p:spTree>
      <p:nvGrpSpPr>
        <p:cNvPr id="1" name=""/>
        <p:cNvGrpSpPr/>
        <p:nvPr/>
      </p:nvGrpSpPr>
      <p:grpSpPr>
        <a:xfrm>
          <a:off x="0" y="0"/>
          <a:ext cx="0" cy="0"/>
          <a:chOff x="0" y="0"/>
          <a:chExt cx="0" cy="0"/>
        </a:xfrm>
      </p:grpSpPr>
      <p:sp>
        <p:nvSpPr>
          <p:cNvPr name="TextBox 2" id="2"/>
          <p:cNvSpPr txBox="true"/>
          <p:nvPr/>
        </p:nvSpPr>
        <p:spPr>
          <a:xfrm rot="0">
            <a:off x="2181367" y="4100556"/>
            <a:ext cx="13925266" cy="2238288"/>
          </a:xfrm>
          <a:prstGeom prst="rect">
            <a:avLst/>
          </a:prstGeom>
        </p:spPr>
        <p:txBody>
          <a:bodyPr anchor="t" rtlCol="false" tIns="0" lIns="0" bIns="0" rIns="0">
            <a:spAutoFit/>
          </a:bodyPr>
          <a:lstStyle/>
          <a:p>
            <a:pPr algn="ctr">
              <a:lnSpc>
                <a:spcPts val="17317"/>
              </a:lnSpc>
            </a:pPr>
            <a:r>
              <a:rPr lang="en-US" sz="15743">
                <a:solidFill>
                  <a:srgbClr val="FFFFFF"/>
                </a:solidFill>
                <a:latin typeface="Muli Black"/>
              </a:rPr>
              <a:t>Thank </a:t>
            </a:r>
            <a:r>
              <a:rPr lang="en-US" sz="15743">
                <a:solidFill>
                  <a:srgbClr val="FFFFFF"/>
                </a:solidFill>
                <a:latin typeface="Muli Black Italics"/>
              </a:rPr>
              <a:t>You!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1646" t="0" r="39213" b="0"/>
          <a:stretch>
            <a:fillRect/>
          </a:stretch>
        </p:blipFill>
        <p:spPr>
          <a:xfrm flipH="false" flipV="false" rot="0">
            <a:off x="10393143" y="0"/>
            <a:ext cx="7894857" cy="10287000"/>
          </a:xfrm>
          <a:prstGeom prst="rect">
            <a:avLst/>
          </a:prstGeom>
        </p:spPr>
      </p:pic>
      <p:grpSp>
        <p:nvGrpSpPr>
          <p:cNvPr name="Group 3" id="3"/>
          <p:cNvGrpSpPr/>
          <p:nvPr/>
        </p:nvGrpSpPr>
        <p:grpSpPr>
          <a:xfrm rot="0">
            <a:off x="0" y="2366112"/>
            <a:ext cx="9144000" cy="5554775"/>
            <a:chOff x="0" y="0"/>
            <a:chExt cx="12192000" cy="7406367"/>
          </a:xfrm>
        </p:grpSpPr>
        <p:sp>
          <p:nvSpPr>
            <p:cNvPr name="TextBox 4" id="4"/>
            <p:cNvSpPr txBox="true"/>
            <p:nvPr/>
          </p:nvSpPr>
          <p:spPr>
            <a:xfrm rot="0">
              <a:off x="0" y="1940418"/>
              <a:ext cx="12192000" cy="3782365"/>
            </a:xfrm>
            <a:prstGeom prst="rect">
              <a:avLst/>
            </a:prstGeom>
          </p:spPr>
          <p:txBody>
            <a:bodyPr anchor="t" rtlCol="false" tIns="0" lIns="0" bIns="0" rIns="0">
              <a:spAutoFit/>
            </a:bodyPr>
            <a:lstStyle/>
            <a:p>
              <a:pPr algn="r">
                <a:lnSpc>
                  <a:spcPts val="10999"/>
                </a:lnSpc>
              </a:pPr>
              <a:r>
                <a:rPr lang="en-US" sz="9999">
                  <a:solidFill>
                    <a:srgbClr val="010101"/>
                  </a:solidFill>
                  <a:latin typeface="Muli Black"/>
                </a:rPr>
                <a:t>Problem</a:t>
              </a:r>
            </a:p>
            <a:p>
              <a:pPr algn="r">
                <a:lnSpc>
                  <a:spcPts val="10999"/>
                </a:lnSpc>
              </a:pPr>
              <a:r>
                <a:rPr lang="en-US" sz="9999">
                  <a:solidFill>
                    <a:srgbClr val="CB0E49"/>
                  </a:solidFill>
                  <a:latin typeface="Muli Black Italics"/>
                </a:rPr>
                <a:t>Formulation</a:t>
              </a:r>
            </a:p>
          </p:txBody>
        </p:sp>
        <p:sp>
          <p:nvSpPr>
            <p:cNvPr name="TextBox 5" id="5"/>
            <p:cNvSpPr txBox="true"/>
            <p:nvPr/>
          </p:nvSpPr>
          <p:spPr>
            <a:xfrm rot="0">
              <a:off x="0" y="6284651"/>
              <a:ext cx="12192000" cy="1121716"/>
            </a:xfrm>
            <a:prstGeom prst="rect">
              <a:avLst/>
            </a:prstGeom>
          </p:spPr>
          <p:txBody>
            <a:bodyPr anchor="t" rtlCol="false" tIns="0" lIns="0" bIns="0" rIns="0">
              <a:spAutoFit/>
            </a:bodyPr>
            <a:lstStyle/>
            <a:p>
              <a:pPr algn="r">
                <a:lnSpc>
                  <a:spcPts val="3499"/>
                </a:lnSpc>
              </a:pPr>
              <a:r>
                <a:rPr lang="en-US" spc="-24" sz="2499">
                  <a:solidFill>
                    <a:srgbClr val="010101"/>
                  </a:solidFill>
                  <a:latin typeface="Roboto Mono Regular"/>
                </a:rPr>
                <a:t>How reliable are popular prediction models?</a:t>
              </a:r>
            </a:p>
            <a:p>
              <a:pPr algn="r">
                <a:lnSpc>
                  <a:spcPts val="3499"/>
                </a:lnSpc>
                <a:spcBef>
                  <a:spcPct val="0"/>
                </a:spcBef>
              </a:pPr>
              <a:r>
                <a:rPr lang="en-US" spc="-24" sz="2499">
                  <a:solidFill>
                    <a:srgbClr val="010101"/>
                  </a:solidFill>
                  <a:latin typeface="Roboto Mono Regular"/>
                </a:rPr>
                <a:t>Can we make better predictions?</a:t>
              </a:r>
            </a:p>
          </p:txBody>
        </p:sp>
        <p:sp>
          <p:nvSpPr>
            <p:cNvPr name="TextBox 6" id="6"/>
            <p:cNvSpPr txBox="true"/>
            <p:nvPr/>
          </p:nvSpPr>
          <p:spPr>
            <a:xfrm rot="0">
              <a:off x="0" y="47625"/>
              <a:ext cx="12192000" cy="964112"/>
            </a:xfrm>
            <a:prstGeom prst="rect">
              <a:avLst/>
            </a:prstGeom>
          </p:spPr>
          <p:txBody>
            <a:bodyPr anchor="t" rtlCol="false" tIns="0" lIns="0" bIns="0" rIns="0">
              <a:spAutoFit/>
            </a:bodyPr>
            <a:lstStyle/>
            <a:p>
              <a:pPr algn="r">
                <a:lnSpc>
                  <a:spcPts val="5500"/>
                </a:lnSpc>
              </a:pPr>
              <a:r>
                <a:rPr lang="en-US" u="sng" sz="5000">
                  <a:solidFill>
                    <a:srgbClr val="CB0E49"/>
                  </a:solidFill>
                  <a:latin typeface="Roboto Mono Regular"/>
                </a:rPr>
                <a:t>03</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1010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2536238" y="5649833"/>
            <a:ext cx="13215525" cy="3364235"/>
          </a:xfrm>
          <a:prstGeom prst="rect">
            <a:avLst/>
          </a:prstGeom>
        </p:spPr>
      </p:pic>
      <p:sp>
        <p:nvSpPr>
          <p:cNvPr name="TextBox 3" id="3"/>
          <p:cNvSpPr txBox="true"/>
          <p:nvPr/>
        </p:nvSpPr>
        <p:spPr>
          <a:xfrm rot="0">
            <a:off x="5969385" y="1987691"/>
            <a:ext cx="6349231" cy="2812962"/>
          </a:xfrm>
          <a:prstGeom prst="rect">
            <a:avLst/>
          </a:prstGeom>
        </p:spPr>
        <p:txBody>
          <a:bodyPr anchor="t" rtlCol="false" tIns="0" lIns="0" bIns="0" rIns="0">
            <a:spAutoFit/>
          </a:bodyPr>
          <a:lstStyle/>
          <a:p>
            <a:pPr algn="ctr">
              <a:lnSpc>
                <a:spcPts val="10999"/>
              </a:lnSpc>
            </a:pPr>
            <a:r>
              <a:rPr lang="en-US" sz="9999">
                <a:solidFill>
                  <a:srgbClr val="FFFFFF"/>
                </a:solidFill>
                <a:latin typeface="Muli Black"/>
              </a:rPr>
              <a:t>Sample</a:t>
            </a:r>
          </a:p>
          <a:p>
            <a:pPr algn="ctr">
              <a:lnSpc>
                <a:spcPts val="10999"/>
              </a:lnSpc>
            </a:pPr>
            <a:r>
              <a:rPr lang="en-US" sz="9999">
                <a:solidFill>
                  <a:srgbClr val="FFFFFF"/>
                </a:solidFill>
                <a:latin typeface="Muli Black Italics"/>
              </a:rPr>
              <a:t>Collection</a:t>
            </a:r>
          </a:p>
        </p:txBody>
      </p:sp>
      <p:sp>
        <p:nvSpPr>
          <p:cNvPr name="TextBox 4" id="4"/>
          <p:cNvSpPr txBox="true"/>
          <p:nvPr/>
        </p:nvSpPr>
        <p:spPr>
          <a:xfrm rot="0">
            <a:off x="8631513" y="1076325"/>
            <a:ext cx="1024974" cy="711178"/>
          </a:xfrm>
          <a:prstGeom prst="rect">
            <a:avLst/>
          </a:prstGeom>
        </p:spPr>
        <p:txBody>
          <a:bodyPr anchor="t" rtlCol="false" tIns="0" lIns="0" bIns="0" rIns="0">
            <a:spAutoFit/>
          </a:bodyPr>
          <a:lstStyle/>
          <a:p>
            <a:pPr algn="ctr">
              <a:lnSpc>
                <a:spcPts val="5500"/>
              </a:lnSpc>
            </a:pPr>
            <a:r>
              <a:rPr lang="en-US" u="sng" sz="5000">
                <a:solidFill>
                  <a:srgbClr val="CB0E49"/>
                </a:solidFill>
                <a:latin typeface="Roboto Mono Regular"/>
              </a:rPr>
              <a:t>04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1010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25090" r="0" b="23154"/>
          <a:stretch>
            <a:fillRect/>
          </a:stretch>
        </p:blipFill>
        <p:spPr>
          <a:xfrm flipH="false" flipV="false" rot="0">
            <a:off x="0" y="0"/>
            <a:ext cx="18288000" cy="540678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8556994" y="4317892"/>
            <a:ext cx="9418610" cy="3123333"/>
          </a:xfrm>
          <a:prstGeom prst="rect">
            <a:avLst/>
          </a:prstGeom>
        </p:spPr>
      </p:pic>
      <p:sp>
        <p:nvSpPr>
          <p:cNvPr name="TextBox 4" id="4"/>
          <p:cNvSpPr txBox="true"/>
          <p:nvPr/>
        </p:nvSpPr>
        <p:spPr>
          <a:xfrm rot="0">
            <a:off x="722695" y="2026284"/>
            <a:ext cx="16842610" cy="1955691"/>
          </a:xfrm>
          <a:prstGeom prst="rect">
            <a:avLst/>
          </a:prstGeom>
        </p:spPr>
        <p:txBody>
          <a:bodyPr anchor="t" rtlCol="false" tIns="0" lIns="0" bIns="0" rIns="0">
            <a:spAutoFit/>
          </a:bodyPr>
          <a:lstStyle/>
          <a:p>
            <a:pPr algn="ctr">
              <a:lnSpc>
                <a:spcPts val="15119"/>
              </a:lnSpc>
            </a:pPr>
            <a:r>
              <a:rPr lang="en-US" sz="13744">
                <a:solidFill>
                  <a:srgbClr val="FFFFFF"/>
                </a:solidFill>
                <a:latin typeface="Muli Black"/>
              </a:rPr>
              <a:t>Data </a:t>
            </a:r>
            <a:r>
              <a:rPr lang="en-US" sz="13744">
                <a:solidFill>
                  <a:srgbClr val="FFFFFF"/>
                </a:solidFill>
                <a:latin typeface="Muli Black Italics"/>
              </a:rPr>
              <a:t>Preparation</a:t>
            </a:r>
          </a:p>
        </p:txBody>
      </p:sp>
      <p:sp>
        <p:nvSpPr>
          <p:cNvPr name="TextBox 5" id="5"/>
          <p:cNvSpPr txBox="true"/>
          <p:nvPr/>
        </p:nvSpPr>
        <p:spPr>
          <a:xfrm rot="0">
            <a:off x="722695" y="6286929"/>
            <a:ext cx="8849467" cy="3304746"/>
          </a:xfrm>
          <a:prstGeom prst="rect">
            <a:avLst/>
          </a:prstGeom>
        </p:spPr>
        <p:txBody>
          <a:bodyPr anchor="t" rtlCol="false" tIns="0" lIns="0" bIns="0" rIns="0">
            <a:spAutoFit/>
          </a:bodyPr>
          <a:lstStyle/>
          <a:p>
            <a:pPr>
              <a:lnSpc>
                <a:spcPts val="5273"/>
              </a:lnSpc>
              <a:spcBef>
                <a:spcPct val="0"/>
              </a:spcBef>
            </a:pPr>
            <a:r>
              <a:rPr lang="en-US" spc="-37" sz="3766">
                <a:solidFill>
                  <a:srgbClr val="FFFFFF"/>
                </a:solidFill>
                <a:latin typeface="Roboto Mono Regular"/>
              </a:rPr>
              <a:t>Concat dataframes, Drop Null Values, Resample Data, Format Datetime, Shift Rows, Concat Dataframes, Reset Indexes, Remove Outliers</a:t>
            </a:r>
          </a:p>
        </p:txBody>
      </p:sp>
      <p:sp>
        <p:nvSpPr>
          <p:cNvPr name="TextBox 6" id="6"/>
          <p:cNvSpPr txBox="true"/>
          <p:nvPr/>
        </p:nvSpPr>
        <p:spPr>
          <a:xfrm rot="0">
            <a:off x="8556994" y="1095375"/>
            <a:ext cx="1174012" cy="802463"/>
          </a:xfrm>
          <a:prstGeom prst="rect">
            <a:avLst/>
          </a:prstGeom>
        </p:spPr>
        <p:txBody>
          <a:bodyPr anchor="t" rtlCol="false" tIns="0" lIns="0" bIns="0" rIns="0">
            <a:spAutoFit/>
          </a:bodyPr>
          <a:lstStyle/>
          <a:p>
            <a:pPr algn="ctr">
              <a:lnSpc>
                <a:spcPts val="6299"/>
              </a:lnSpc>
            </a:pPr>
            <a:r>
              <a:rPr lang="en-US" u="sng" sz="5727">
                <a:solidFill>
                  <a:srgbClr val="FFFFFF"/>
                </a:solidFill>
                <a:latin typeface="Roboto Mono Regular"/>
              </a:rPr>
              <a:t>05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1961" r="0" b="0"/>
          <a:stretch>
            <a:fillRect/>
          </a:stretch>
        </p:blipFill>
        <p:spPr>
          <a:xfrm flipH="false" flipV="false" rot="0">
            <a:off x="7720917" y="321553"/>
            <a:ext cx="5199656" cy="5230054"/>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2769082" y="400845"/>
            <a:ext cx="5006105" cy="4966810"/>
          </a:xfrm>
          <a:prstGeom prst="rect">
            <a:avLst/>
          </a:prstGeom>
        </p:spPr>
      </p:pic>
      <p:pic>
        <p:nvPicPr>
          <p:cNvPr name="Picture 4" id="4"/>
          <p:cNvPicPr>
            <a:picLocks noChangeAspect="true"/>
          </p:cNvPicPr>
          <p:nvPr/>
        </p:nvPicPr>
        <p:blipFill>
          <a:blip r:embed="rId5"/>
          <a:srcRect l="67941" t="4585" r="0" b="6551"/>
          <a:stretch>
            <a:fillRect/>
          </a:stretch>
        </p:blipFill>
        <p:spPr>
          <a:xfrm flipH="false" flipV="false" rot="5400000">
            <a:off x="4298173" y="-1385415"/>
            <a:ext cx="1891791" cy="5305727"/>
          </a:xfrm>
          <a:prstGeom prst="rect">
            <a:avLst/>
          </a:prstGeom>
        </p:spPr>
      </p:pic>
      <p:pic>
        <p:nvPicPr>
          <p:cNvPr name="Picture 5" id="5"/>
          <p:cNvPicPr>
            <a:picLocks noChangeAspect="true"/>
          </p:cNvPicPr>
          <p:nvPr/>
        </p:nvPicPr>
        <p:blipFill>
          <a:blip r:embed="rId6"/>
          <a:srcRect l="8255" t="5422" r="5503" b="4744"/>
          <a:stretch>
            <a:fillRect/>
          </a:stretch>
        </p:blipFill>
        <p:spPr>
          <a:xfrm flipH="false" flipV="false" rot="0">
            <a:off x="972313" y="321553"/>
            <a:ext cx="1618892" cy="1711620"/>
          </a:xfrm>
          <a:prstGeom prst="rect">
            <a:avLst/>
          </a:prstGeom>
        </p:spPr>
      </p:pic>
      <p:pic>
        <p:nvPicPr>
          <p:cNvPr name="Picture 6" id="6"/>
          <p:cNvPicPr>
            <a:picLocks noChangeAspect="true"/>
          </p:cNvPicPr>
          <p:nvPr/>
        </p:nvPicPr>
        <p:blipFill>
          <a:blip r:embed="rId7"/>
          <a:srcRect l="0" t="0" r="0" b="0"/>
          <a:stretch>
            <a:fillRect/>
          </a:stretch>
        </p:blipFill>
        <p:spPr>
          <a:xfrm flipH="false" flipV="false" rot="0">
            <a:off x="624414" y="2124958"/>
            <a:ext cx="13847068" cy="6056046"/>
          </a:xfrm>
          <a:prstGeom prst="rect">
            <a:avLst/>
          </a:prstGeom>
        </p:spPr>
      </p:pic>
      <p:pic>
        <p:nvPicPr>
          <p:cNvPr name="Picture 7" id="7"/>
          <p:cNvPicPr>
            <a:picLocks noChangeAspect="true"/>
          </p:cNvPicPr>
          <p:nvPr/>
        </p:nvPicPr>
        <p:blipFill>
          <a:blip r:embed="rId8"/>
          <a:srcRect l="0" t="15060" r="905" b="1383"/>
          <a:stretch>
            <a:fillRect/>
          </a:stretch>
        </p:blipFill>
        <p:spPr>
          <a:xfrm flipH="false" flipV="false" rot="0">
            <a:off x="1781759" y="8064717"/>
            <a:ext cx="6005857" cy="2650950"/>
          </a:xfrm>
          <a:prstGeom prst="rect">
            <a:avLst/>
          </a:prstGeom>
        </p:spPr>
      </p:pic>
      <p:grpSp>
        <p:nvGrpSpPr>
          <p:cNvPr name="Group 8" id="8"/>
          <p:cNvGrpSpPr/>
          <p:nvPr/>
        </p:nvGrpSpPr>
        <p:grpSpPr>
          <a:xfrm rot="0">
            <a:off x="9437704" y="4355918"/>
            <a:ext cx="7982337" cy="4681830"/>
            <a:chOff x="0" y="0"/>
            <a:chExt cx="10643116" cy="6242440"/>
          </a:xfrm>
        </p:grpSpPr>
        <p:sp>
          <p:nvSpPr>
            <p:cNvPr name="TextBox 9" id="9"/>
            <p:cNvSpPr txBox="true"/>
            <p:nvPr/>
          </p:nvSpPr>
          <p:spPr>
            <a:xfrm rot="0">
              <a:off x="0" y="1931311"/>
              <a:ext cx="10643116" cy="3207632"/>
            </a:xfrm>
            <a:prstGeom prst="rect">
              <a:avLst/>
            </a:prstGeom>
          </p:spPr>
          <p:txBody>
            <a:bodyPr anchor="t" rtlCol="false" tIns="0" lIns="0" bIns="0" rIns="0">
              <a:spAutoFit/>
            </a:bodyPr>
            <a:lstStyle/>
            <a:p>
              <a:pPr>
                <a:lnSpc>
                  <a:spcPts val="9349"/>
                </a:lnSpc>
              </a:pPr>
              <a:r>
                <a:rPr lang="en-US" sz="8499">
                  <a:solidFill>
                    <a:srgbClr val="010101"/>
                  </a:solidFill>
                  <a:latin typeface="Muli Black"/>
                </a:rPr>
                <a:t>Exploratory</a:t>
              </a:r>
            </a:p>
            <a:p>
              <a:pPr>
                <a:lnSpc>
                  <a:spcPts val="9349"/>
                </a:lnSpc>
              </a:pPr>
              <a:r>
                <a:rPr lang="en-US" sz="8499">
                  <a:solidFill>
                    <a:srgbClr val="CB0E49"/>
                  </a:solidFill>
                  <a:latin typeface="Muli Black Italics"/>
                </a:rPr>
                <a:t>Analysis </a:t>
              </a:r>
            </a:p>
          </p:txBody>
        </p:sp>
        <p:sp>
          <p:nvSpPr>
            <p:cNvPr name="TextBox 10" id="10"/>
            <p:cNvSpPr txBox="true"/>
            <p:nvPr/>
          </p:nvSpPr>
          <p:spPr>
            <a:xfrm rot="0">
              <a:off x="0" y="5691286"/>
              <a:ext cx="10643116" cy="551154"/>
            </a:xfrm>
            <a:prstGeom prst="rect">
              <a:avLst/>
            </a:prstGeom>
          </p:spPr>
          <p:txBody>
            <a:bodyPr anchor="t" rtlCol="false" tIns="0" lIns="0" bIns="0" rIns="0">
              <a:spAutoFit/>
            </a:bodyPr>
            <a:lstStyle/>
            <a:p>
              <a:pPr>
                <a:lnSpc>
                  <a:spcPts val="3500"/>
                </a:lnSpc>
                <a:spcBef>
                  <a:spcPct val="0"/>
                </a:spcBef>
              </a:pPr>
              <a:r>
                <a:rPr lang="en-US" spc="-24" sz="2500">
                  <a:solidFill>
                    <a:srgbClr val="010101"/>
                  </a:solidFill>
                  <a:latin typeface="Roboto Mono Regular"/>
                </a:rPr>
                <a:t>Box plots and pair plots</a:t>
              </a:r>
            </a:p>
          </p:txBody>
        </p:sp>
        <p:sp>
          <p:nvSpPr>
            <p:cNvPr name="TextBox 11" id="11"/>
            <p:cNvSpPr txBox="true"/>
            <p:nvPr/>
          </p:nvSpPr>
          <p:spPr>
            <a:xfrm rot="0">
              <a:off x="0" y="47625"/>
              <a:ext cx="10643116" cy="964531"/>
            </a:xfrm>
            <a:prstGeom prst="rect">
              <a:avLst/>
            </a:prstGeom>
          </p:spPr>
          <p:txBody>
            <a:bodyPr anchor="t" rtlCol="false" tIns="0" lIns="0" bIns="0" rIns="0">
              <a:spAutoFit/>
            </a:bodyPr>
            <a:lstStyle/>
            <a:p>
              <a:pPr>
                <a:lnSpc>
                  <a:spcPts val="5500"/>
                </a:lnSpc>
              </a:pPr>
              <a:r>
                <a:rPr lang="en-US" u="sng" sz="5000">
                  <a:solidFill>
                    <a:srgbClr val="CB0E49"/>
                  </a:solidFill>
                  <a:latin typeface="Roboto Mono Regular"/>
                </a:rPr>
                <a:t>06</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713530" y="203462"/>
            <a:ext cx="10467135" cy="9880076"/>
          </a:xfrm>
          <a:prstGeom prst="rect">
            <a:avLst/>
          </a:prstGeom>
        </p:spPr>
      </p:pic>
      <p:grpSp>
        <p:nvGrpSpPr>
          <p:cNvPr name="Group 3" id="3"/>
          <p:cNvGrpSpPr/>
          <p:nvPr/>
        </p:nvGrpSpPr>
        <p:grpSpPr>
          <a:xfrm rot="0">
            <a:off x="9437704" y="4355918"/>
            <a:ext cx="7982337" cy="4681830"/>
            <a:chOff x="0" y="0"/>
            <a:chExt cx="10643116" cy="6242440"/>
          </a:xfrm>
        </p:grpSpPr>
        <p:sp>
          <p:nvSpPr>
            <p:cNvPr name="TextBox 4" id="4"/>
            <p:cNvSpPr txBox="true"/>
            <p:nvPr/>
          </p:nvSpPr>
          <p:spPr>
            <a:xfrm rot="0">
              <a:off x="0" y="1931311"/>
              <a:ext cx="10643116" cy="3207632"/>
            </a:xfrm>
            <a:prstGeom prst="rect">
              <a:avLst/>
            </a:prstGeom>
          </p:spPr>
          <p:txBody>
            <a:bodyPr anchor="t" rtlCol="false" tIns="0" lIns="0" bIns="0" rIns="0">
              <a:spAutoFit/>
            </a:bodyPr>
            <a:lstStyle/>
            <a:p>
              <a:pPr>
                <a:lnSpc>
                  <a:spcPts val="9349"/>
                </a:lnSpc>
              </a:pPr>
              <a:r>
                <a:rPr lang="en-US" sz="8499">
                  <a:solidFill>
                    <a:srgbClr val="010101"/>
                  </a:solidFill>
                  <a:latin typeface="Muli Black"/>
                </a:rPr>
                <a:t>Exploratory</a:t>
              </a:r>
            </a:p>
            <a:p>
              <a:pPr>
                <a:lnSpc>
                  <a:spcPts val="9349"/>
                </a:lnSpc>
              </a:pPr>
              <a:r>
                <a:rPr lang="en-US" sz="8499">
                  <a:solidFill>
                    <a:srgbClr val="CB0E49"/>
                  </a:solidFill>
                  <a:latin typeface="Muli Black Italics"/>
                </a:rPr>
                <a:t>Analysis </a:t>
              </a:r>
            </a:p>
          </p:txBody>
        </p:sp>
        <p:sp>
          <p:nvSpPr>
            <p:cNvPr name="TextBox 5" id="5"/>
            <p:cNvSpPr txBox="true"/>
            <p:nvPr/>
          </p:nvSpPr>
          <p:spPr>
            <a:xfrm rot="0">
              <a:off x="0" y="5691286"/>
              <a:ext cx="10643116" cy="551154"/>
            </a:xfrm>
            <a:prstGeom prst="rect">
              <a:avLst/>
            </a:prstGeom>
          </p:spPr>
          <p:txBody>
            <a:bodyPr anchor="t" rtlCol="false" tIns="0" lIns="0" bIns="0" rIns="0">
              <a:spAutoFit/>
            </a:bodyPr>
            <a:lstStyle/>
            <a:p>
              <a:pPr>
                <a:lnSpc>
                  <a:spcPts val="3500"/>
                </a:lnSpc>
                <a:spcBef>
                  <a:spcPct val="0"/>
                </a:spcBef>
              </a:pPr>
              <a:r>
                <a:rPr lang="en-US" spc="-24" sz="2500">
                  <a:solidFill>
                    <a:srgbClr val="010101"/>
                  </a:solidFill>
                  <a:latin typeface="Roboto Mono Regular"/>
                </a:rPr>
                <a:t>Correlation matrix</a:t>
              </a:r>
            </a:p>
          </p:txBody>
        </p:sp>
        <p:sp>
          <p:nvSpPr>
            <p:cNvPr name="TextBox 6" id="6"/>
            <p:cNvSpPr txBox="true"/>
            <p:nvPr/>
          </p:nvSpPr>
          <p:spPr>
            <a:xfrm rot="0">
              <a:off x="0" y="47625"/>
              <a:ext cx="10643116" cy="964531"/>
            </a:xfrm>
            <a:prstGeom prst="rect">
              <a:avLst/>
            </a:prstGeom>
          </p:spPr>
          <p:txBody>
            <a:bodyPr anchor="t" rtlCol="false" tIns="0" lIns="0" bIns="0" rIns="0">
              <a:spAutoFit/>
            </a:bodyPr>
            <a:lstStyle/>
            <a:p>
              <a:pPr>
                <a:lnSpc>
                  <a:spcPts val="5500"/>
                </a:lnSpc>
              </a:pPr>
              <a:r>
                <a:rPr lang="en-US" u="sng" sz="5000">
                  <a:solidFill>
                    <a:srgbClr val="CB0E49"/>
                  </a:solidFill>
                  <a:latin typeface="Roboto Mono Regular"/>
                </a:rPr>
                <a:t>06</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746529" y="542436"/>
            <a:ext cx="13341770" cy="6515576"/>
          </a:xfrm>
          <a:prstGeom prst="rect">
            <a:avLst/>
          </a:prstGeom>
        </p:spPr>
      </p:pic>
      <p:grpSp>
        <p:nvGrpSpPr>
          <p:cNvPr name="Group 3" id="3"/>
          <p:cNvGrpSpPr/>
          <p:nvPr/>
        </p:nvGrpSpPr>
        <p:grpSpPr>
          <a:xfrm rot="0">
            <a:off x="9437704" y="4355918"/>
            <a:ext cx="7982337" cy="4681830"/>
            <a:chOff x="0" y="0"/>
            <a:chExt cx="10643116" cy="6242440"/>
          </a:xfrm>
        </p:grpSpPr>
        <p:sp>
          <p:nvSpPr>
            <p:cNvPr name="TextBox 4" id="4"/>
            <p:cNvSpPr txBox="true"/>
            <p:nvPr/>
          </p:nvSpPr>
          <p:spPr>
            <a:xfrm rot="0">
              <a:off x="0" y="1931311"/>
              <a:ext cx="10643116" cy="3207632"/>
            </a:xfrm>
            <a:prstGeom prst="rect">
              <a:avLst/>
            </a:prstGeom>
          </p:spPr>
          <p:txBody>
            <a:bodyPr anchor="t" rtlCol="false" tIns="0" lIns="0" bIns="0" rIns="0">
              <a:spAutoFit/>
            </a:bodyPr>
            <a:lstStyle/>
            <a:p>
              <a:pPr>
                <a:lnSpc>
                  <a:spcPts val="9349"/>
                </a:lnSpc>
              </a:pPr>
              <a:r>
                <a:rPr lang="en-US" sz="8499">
                  <a:solidFill>
                    <a:srgbClr val="010101"/>
                  </a:solidFill>
                  <a:latin typeface="Muli Black"/>
                </a:rPr>
                <a:t>Exploratory</a:t>
              </a:r>
            </a:p>
            <a:p>
              <a:pPr>
                <a:lnSpc>
                  <a:spcPts val="9349"/>
                </a:lnSpc>
              </a:pPr>
              <a:r>
                <a:rPr lang="en-US" sz="8499">
                  <a:solidFill>
                    <a:srgbClr val="CB0E49"/>
                  </a:solidFill>
                  <a:latin typeface="Muli Black Italics"/>
                </a:rPr>
                <a:t>Analysis </a:t>
              </a:r>
            </a:p>
          </p:txBody>
        </p:sp>
        <p:sp>
          <p:nvSpPr>
            <p:cNvPr name="TextBox 5" id="5"/>
            <p:cNvSpPr txBox="true"/>
            <p:nvPr/>
          </p:nvSpPr>
          <p:spPr>
            <a:xfrm rot="0">
              <a:off x="0" y="5691286"/>
              <a:ext cx="10643116" cy="551154"/>
            </a:xfrm>
            <a:prstGeom prst="rect">
              <a:avLst/>
            </a:prstGeom>
          </p:spPr>
          <p:txBody>
            <a:bodyPr anchor="t" rtlCol="false" tIns="0" lIns="0" bIns="0" rIns="0">
              <a:spAutoFit/>
            </a:bodyPr>
            <a:lstStyle/>
            <a:p>
              <a:pPr>
                <a:lnSpc>
                  <a:spcPts val="3500"/>
                </a:lnSpc>
                <a:spcBef>
                  <a:spcPct val="0"/>
                </a:spcBef>
              </a:pPr>
              <a:r>
                <a:rPr lang="en-US" spc="-24" sz="2500">
                  <a:solidFill>
                    <a:srgbClr val="010101"/>
                  </a:solidFill>
                  <a:latin typeface="Roboto Mono Regular"/>
                </a:rPr>
                <a:t>Time series graph</a:t>
              </a:r>
            </a:p>
          </p:txBody>
        </p:sp>
        <p:sp>
          <p:nvSpPr>
            <p:cNvPr name="TextBox 6" id="6"/>
            <p:cNvSpPr txBox="true"/>
            <p:nvPr/>
          </p:nvSpPr>
          <p:spPr>
            <a:xfrm rot="0">
              <a:off x="0" y="47625"/>
              <a:ext cx="10643116" cy="964531"/>
            </a:xfrm>
            <a:prstGeom prst="rect">
              <a:avLst/>
            </a:prstGeom>
          </p:spPr>
          <p:txBody>
            <a:bodyPr anchor="t" rtlCol="false" tIns="0" lIns="0" bIns="0" rIns="0">
              <a:spAutoFit/>
            </a:bodyPr>
            <a:lstStyle/>
            <a:p>
              <a:pPr>
                <a:lnSpc>
                  <a:spcPts val="5500"/>
                </a:lnSpc>
              </a:pPr>
              <a:r>
                <a:rPr lang="en-US" u="sng" sz="5000">
                  <a:solidFill>
                    <a:srgbClr val="CB0E49"/>
                  </a:solidFill>
                  <a:latin typeface="Roboto Mono Regular"/>
                </a:rPr>
                <a:t>06</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3785307" y="589082"/>
            <a:ext cx="14060188" cy="7026169"/>
          </a:xfrm>
          <a:prstGeom prst="rect">
            <a:avLst/>
          </a:prstGeom>
        </p:spPr>
      </p:pic>
      <p:sp>
        <p:nvSpPr>
          <p:cNvPr name="TextBox 3" id="3"/>
          <p:cNvSpPr txBox="true"/>
          <p:nvPr/>
        </p:nvSpPr>
        <p:spPr>
          <a:xfrm rot="0">
            <a:off x="741441" y="6099416"/>
            <a:ext cx="5067205" cy="887008"/>
          </a:xfrm>
          <a:prstGeom prst="rect">
            <a:avLst/>
          </a:prstGeom>
        </p:spPr>
        <p:txBody>
          <a:bodyPr anchor="t" rtlCol="false" tIns="0" lIns="0" bIns="0" rIns="0">
            <a:spAutoFit/>
          </a:bodyPr>
          <a:lstStyle/>
          <a:p>
            <a:pPr>
              <a:lnSpc>
                <a:spcPts val="7279"/>
              </a:lnSpc>
              <a:spcBef>
                <a:spcPct val="0"/>
              </a:spcBef>
            </a:pPr>
            <a:r>
              <a:rPr lang="en-US" spc="-51" sz="5199">
                <a:solidFill>
                  <a:srgbClr val="010101"/>
                </a:solidFill>
                <a:latin typeface="Roboto Mono Regular"/>
              </a:rPr>
              <a:t>De-trend data </a:t>
            </a:r>
          </a:p>
        </p:txBody>
      </p:sp>
      <p:sp>
        <p:nvSpPr>
          <p:cNvPr name="TextBox 4" id="4"/>
          <p:cNvSpPr txBox="true"/>
          <p:nvPr/>
        </p:nvSpPr>
        <p:spPr>
          <a:xfrm rot="0">
            <a:off x="741441" y="3255238"/>
            <a:ext cx="7109571" cy="2384293"/>
          </a:xfrm>
          <a:prstGeom prst="rect">
            <a:avLst/>
          </a:prstGeom>
        </p:spPr>
        <p:txBody>
          <a:bodyPr anchor="t" rtlCol="false" tIns="0" lIns="0" bIns="0" rIns="0">
            <a:spAutoFit/>
          </a:bodyPr>
          <a:lstStyle/>
          <a:p>
            <a:pPr>
              <a:lnSpc>
                <a:spcPts val="9349"/>
              </a:lnSpc>
            </a:pPr>
            <a:r>
              <a:rPr lang="en-US" sz="8499">
                <a:solidFill>
                  <a:srgbClr val="010101"/>
                </a:solidFill>
                <a:latin typeface="Muli Black"/>
              </a:rPr>
              <a:t>Analytic</a:t>
            </a:r>
          </a:p>
          <a:p>
            <a:pPr>
              <a:lnSpc>
                <a:spcPts val="9349"/>
              </a:lnSpc>
            </a:pPr>
            <a:r>
              <a:rPr lang="en-US" sz="8499">
                <a:solidFill>
                  <a:srgbClr val="CB0E49"/>
                </a:solidFill>
                <a:latin typeface="Muli Black Italics"/>
              </a:rPr>
              <a:t>Visualisation</a:t>
            </a:r>
          </a:p>
        </p:txBody>
      </p:sp>
      <p:sp>
        <p:nvSpPr>
          <p:cNvPr name="TextBox 5" id="5"/>
          <p:cNvSpPr txBox="true"/>
          <p:nvPr/>
        </p:nvSpPr>
        <p:spPr>
          <a:xfrm rot="0">
            <a:off x="741441" y="2150450"/>
            <a:ext cx="7109571" cy="711492"/>
          </a:xfrm>
          <a:prstGeom prst="rect">
            <a:avLst/>
          </a:prstGeom>
        </p:spPr>
        <p:txBody>
          <a:bodyPr anchor="t" rtlCol="false" tIns="0" lIns="0" bIns="0" rIns="0">
            <a:spAutoFit/>
          </a:bodyPr>
          <a:lstStyle/>
          <a:p>
            <a:pPr>
              <a:lnSpc>
                <a:spcPts val="5500"/>
              </a:lnSpc>
            </a:pPr>
            <a:r>
              <a:rPr lang="en-US" u="sng" sz="5000">
                <a:solidFill>
                  <a:srgbClr val="CB0E49"/>
                </a:solidFill>
                <a:latin typeface="Roboto Mono Regular"/>
              </a:rPr>
              <a:t>07</a:t>
            </a:r>
          </a:p>
        </p:txBody>
      </p:sp>
      <p:sp>
        <p:nvSpPr>
          <p:cNvPr name="TextBox 6" id="6"/>
          <p:cNvSpPr txBox="true"/>
          <p:nvPr/>
        </p:nvSpPr>
        <p:spPr>
          <a:xfrm rot="0">
            <a:off x="375093" y="7465122"/>
            <a:ext cx="10440308" cy="2463359"/>
          </a:xfrm>
          <a:prstGeom prst="rect">
            <a:avLst/>
          </a:prstGeom>
        </p:spPr>
        <p:txBody>
          <a:bodyPr anchor="t" rtlCol="false" tIns="0" lIns="0" bIns="0" rIns="0">
            <a:spAutoFit/>
          </a:bodyPr>
          <a:lstStyle/>
          <a:p>
            <a:pPr marL="755651" indent="-377825" lvl="1">
              <a:lnSpc>
                <a:spcPts val="4900"/>
              </a:lnSpc>
              <a:buFont typeface="Arial"/>
              <a:buChar char="•"/>
            </a:pPr>
            <a:r>
              <a:rPr lang="en-US" spc="-35" sz="3500">
                <a:solidFill>
                  <a:srgbClr val="010101"/>
                </a:solidFill>
                <a:latin typeface="Roboto Mono Regular"/>
              </a:rPr>
              <a:t>remove the effects of trend from a data set to show only the differences in values from the trend</a:t>
            </a:r>
          </a:p>
          <a:p>
            <a:pPr marL="755651" indent="-377825" lvl="1">
              <a:lnSpc>
                <a:spcPts val="4900"/>
              </a:lnSpc>
              <a:buFont typeface="Arial"/>
              <a:buChar char="•"/>
            </a:pPr>
            <a:r>
              <a:rPr lang="en-US" spc="-35" sz="3500">
                <a:solidFill>
                  <a:srgbClr val="010101"/>
                </a:solidFill>
                <a:latin typeface="Roboto Mono Regular"/>
              </a:rPr>
              <a:t>allows patterns to be identified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DAE8-c-y-gM</dc:identifier>
  <dcterms:modified xsi:type="dcterms:W3CDTF">2011-08-01T06:04:30Z</dcterms:modified>
  <cp:revision>1</cp:revision>
  <dc:title>SC1015 Mini Project</dc:title>
</cp:coreProperties>
</file>